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860" r:id="rId1"/>
  </p:sldMasterIdLst>
  <p:notesMasterIdLst>
    <p:notesMasterId r:id="rId15"/>
  </p:notesMasterIdLst>
  <p:sldIdLst>
    <p:sldId id="256" r:id="rId2"/>
    <p:sldId id="257" r:id="rId3"/>
    <p:sldId id="259" r:id="rId4"/>
    <p:sldId id="261" r:id="rId5"/>
    <p:sldId id="264" r:id="rId6"/>
    <p:sldId id="265" r:id="rId7"/>
    <p:sldId id="266" r:id="rId8"/>
    <p:sldId id="268" r:id="rId9"/>
    <p:sldId id="269" r:id="rId10"/>
    <p:sldId id="279" r:id="rId11"/>
    <p:sldId id="277" r:id="rId12"/>
    <p:sldId id="276" r:id="rId13"/>
    <p:sldId id="27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ITA" initials="I"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660"/>
  </p:normalViewPr>
  <p:slideViewPr>
    <p:cSldViewPr snapToGrid="0">
      <p:cViewPr varScale="1">
        <p:scale>
          <a:sx n="69" d="100"/>
          <a:sy n="69" d="100"/>
        </p:scale>
        <p:origin x="-768" y="-9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'M C'!$A$29</c:f>
              <c:strCache>
                <c:ptCount val="1"/>
                <c:pt idx="0">
                  <c:v>Contour farming</c:v>
                </c:pt>
              </c:strCache>
            </c:strRef>
          </c:tx>
          <c:spPr>
            <a:ln w="28575" cap="rnd">
              <a:solidFill>
                <a:schemeClr val="accent1"/>
              </a:solidFill>
              <a:round/>
            </a:ln>
            <a:effectLst/>
          </c:spPr>
          <c:marker>
            <c:symbol val="none"/>
          </c:marker>
          <c:errBars>
            <c:errDir val="y"/>
            <c:errBarType val="both"/>
            <c:errValType val="cust"/>
            <c:noEndCap val="0"/>
            <c:plus>
              <c:numRef>
                <c:f>'M C'!$K$36:$T$36</c:f>
                <c:numCache>
                  <c:formatCode>General</c:formatCode>
                  <c:ptCount val="10"/>
                  <c:pt idx="0">
                    <c:v>0.42628482262449902</c:v>
                  </c:pt>
                  <c:pt idx="1">
                    <c:v>0.219966853563591</c:v>
                  </c:pt>
                  <c:pt idx="2">
                    <c:v>0.15625</c:v>
                  </c:pt>
                  <c:pt idx="3">
                    <c:v>0.34768580164663998</c:v>
                  </c:pt>
                  <c:pt idx="4">
                    <c:v>0.18912490361310499</c:v>
                  </c:pt>
                  <c:pt idx="5">
                    <c:v>0.35301897375825803</c:v>
                  </c:pt>
                  <c:pt idx="6">
                    <c:v>0.42689528380310399</c:v>
                  </c:pt>
                  <c:pt idx="7">
                    <c:v>3.7325985139935403E-2</c:v>
                  </c:pt>
                  <c:pt idx="8">
                    <c:v>0.72380468993138403</c:v>
                  </c:pt>
                  <c:pt idx="9">
                    <c:v>0.160403137957668</c:v>
                  </c:pt>
                </c:numCache>
              </c:numRef>
            </c:plus>
            <c:minus>
              <c:numRef>
                <c:f>'M C'!$K$36:$T$36</c:f>
                <c:numCache>
                  <c:formatCode>General</c:formatCode>
                  <c:ptCount val="10"/>
                  <c:pt idx="0">
                    <c:v>0.42628482262449902</c:v>
                  </c:pt>
                  <c:pt idx="1">
                    <c:v>0.219966853563591</c:v>
                  </c:pt>
                  <c:pt idx="2">
                    <c:v>0.15625</c:v>
                  </c:pt>
                  <c:pt idx="3">
                    <c:v>0.34768580164663998</c:v>
                  </c:pt>
                  <c:pt idx="4">
                    <c:v>0.18912490361310499</c:v>
                  </c:pt>
                  <c:pt idx="5">
                    <c:v>0.35301897375825803</c:v>
                  </c:pt>
                  <c:pt idx="6">
                    <c:v>0.42689528380310399</c:v>
                  </c:pt>
                  <c:pt idx="7">
                    <c:v>3.7325985139935403E-2</c:v>
                  </c:pt>
                  <c:pt idx="8">
                    <c:v>0.72380468993138403</c:v>
                  </c:pt>
                  <c:pt idx="9">
                    <c:v>0.160403137957668</c:v>
                  </c:pt>
                </c:numCache>
              </c:numRef>
            </c:minus>
            <c:spPr>
              <a:noFill/>
              <a:ln w="9525" cap="flat" cmpd="sng" algn="ctr">
                <a:solidFill>
                  <a:schemeClr val="tx1">
                    <a:lumMod val="65000"/>
                    <a:lumOff val="35000"/>
                  </a:schemeClr>
                </a:solidFill>
                <a:round/>
              </a:ln>
              <a:effectLst/>
            </c:spPr>
          </c:errBars>
          <c:cat>
            <c:numRef>
              <c:f>'M C'!$B$28:$K$28</c:f>
              <c:numCache>
                <c:formatCode>General</c:formatCode>
                <c:ptCount val="10"/>
                <c:pt idx="0">
                  <c:v>1</c:v>
                </c:pt>
                <c:pt idx="1">
                  <c:v>4</c:v>
                </c:pt>
                <c:pt idx="2">
                  <c:v>7</c:v>
                </c:pt>
                <c:pt idx="3">
                  <c:v>10</c:v>
                </c:pt>
                <c:pt idx="4">
                  <c:v>13</c:v>
                </c:pt>
                <c:pt idx="5">
                  <c:v>16</c:v>
                </c:pt>
                <c:pt idx="6">
                  <c:v>19</c:v>
                </c:pt>
                <c:pt idx="7">
                  <c:v>22</c:v>
                </c:pt>
                <c:pt idx="8">
                  <c:v>25</c:v>
                </c:pt>
                <c:pt idx="9">
                  <c:v>28</c:v>
                </c:pt>
              </c:numCache>
            </c:numRef>
          </c:cat>
          <c:val>
            <c:numRef>
              <c:f>'M C'!$B$29:$K$29</c:f>
              <c:numCache>
                <c:formatCode>General</c:formatCode>
                <c:ptCount val="10"/>
                <c:pt idx="0">
                  <c:v>15.94</c:v>
                </c:pt>
                <c:pt idx="1">
                  <c:v>19.46</c:v>
                </c:pt>
                <c:pt idx="2">
                  <c:v>17.559999999999999</c:v>
                </c:pt>
                <c:pt idx="3">
                  <c:v>13.86</c:v>
                </c:pt>
                <c:pt idx="4">
                  <c:v>21.27</c:v>
                </c:pt>
                <c:pt idx="5">
                  <c:v>19.280999999999999</c:v>
                </c:pt>
                <c:pt idx="6">
                  <c:v>13.94</c:v>
                </c:pt>
                <c:pt idx="7">
                  <c:v>17.856000000000009</c:v>
                </c:pt>
                <c:pt idx="8">
                  <c:v>14.13</c:v>
                </c:pt>
                <c:pt idx="9">
                  <c:v>12.32</c:v>
                </c:pt>
              </c:numCache>
            </c:numRef>
          </c:val>
          <c:smooth val="0"/>
        </c:ser>
        <c:ser>
          <c:idx val="1"/>
          <c:order val="1"/>
          <c:tx>
            <c:strRef>
              <c:f>'M C'!$A$30</c:f>
              <c:strCache>
                <c:ptCount val="1"/>
                <c:pt idx="0">
                  <c:v>Contour ridges</c:v>
                </c:pt>
              </c:strCache>
            </c:strRef>
          </c:tx>
          <c:spPr>
            <a:ln w="28575" cap="rnd">
              <a:solidFill>
                <a:schemeClr val="accent2"/>
              </a:solidFill>
              <a:round/>
            </a:ln>
            <a:effectLst/>
          </c:spPr>
          <c:marker>
            <c:symbol val="none"/>
          </c:marker>
          <c:errBars>
            <c:errDir val="y"/>
            <c:errBarType val="both"/>
            <c:errValType val="cust"/>
            <c:noEndCap val="0"/>
            <c:plus>
              <c:numRef>
                <c:f>'M C'!$K$37:$T$37</c:f>
                <c:numCache>
                  <c:formatCode>General</c:formatCode>
                  <c:ptCount val="10"/>
                  <c:pt idx="0">
                    <c:v>1.715625948694343</c:v>
                  </c:pt>
                  <c:pt idx="1">
                    <c:v>0.43904489140253899</c:v>
                  </c:pt>
                  <c:pt idx="2">
                    <c:v>0.336959443652595</c:v>
                  </c:pt>
                  <c:pt idx="3">
                    <c:v>0.33649541849283299</c:v>
                  </c:pt>
                  <c:pt idx="4">
                    <c:v>0.35005579912350998</c:v>
                  </c:pt>
                  <c:pt idx="5">
                    <c:v>0.20725763958577401</c:v>
                  </c:pt>
                  <c:pt idx="6">
                    <c:v>0.26523868967403702</c:v>
                  </c:pt>
                  <c:pt idx="7">
                    <c:v>0.14252192813739201</c:v>
                  </c:pt>
                  <c:pt idx="8">
                    <c:v>0.78862353714134903</c:v>
                  </c:pt>
                  <c:pt idx="9">
                    <c:v>0.205744329609996</c:v>
                  </c:pt>
                </c:numCache>
              </c:numRef>
            </c:plus>
            <c:minus>
              <c:numRef>
                <c:f>'M C'!$K$37:$T$37</c:f>
                <c:numCache>
                  <c:formatCode>General</c:formatCode>
                  <c:ptCount val="10"/>
                  <c:pt idx="0">
                    <c:v>1.715625948694343</c:v>
                  </c:pt>
                  <c:pt idx="1">
                    <c:v>0.43904489140253899</c:v>
                  </c:pt>
                  <c:pt idx="2">
                    <c:v>0.336959443652595</c:v>
                  </c:pt>
                  <c:pt idx="3">
                    <c:v>0.33649541849283299</c:v>
                  </c:pt>
                  <c:pt idx="4">
                    <c:v>0.35005579912350998</c:v>
                  </c:pt>
                  <c:pt idx="5">
                    <c:v>0.20725763958577401</c:v>
                  </c:pt>
                  <c:pt idx="6">
                    <c:v>0.26523868967403702</c:v>
                  </c:pt>
                  <c:pt idx="7">
                    <c:v>0.14252192813739201</c:v>
                  </c:pt>
                  <c:pt idx="8">
                    <c:v>0.78862353714134903</c:v>
                  </c:pt>
                  <c:pt idx="9">
                    <c:v>0.205744329609996</c:v>
                  </c:pt>
                </c:numCache>
              </c:numRef>
            </c:minus>
            <c:spPr>
              <a:noFill/>
              <a:ln w="9525" cap="flat" cmpd="sng" algn="ctr">
                <a:solidFill>
                  <a:schemeClr val="tx1">
                    <a:lumMod val="65000"/>
                    <a:lumOff val="35000"/>
                  </a:schemeClr>
                </a:solidFill>
                <a:round/>
              </a:ln>
              <a:effectLst/>
            </c:spPr>
          </c:errBars>
          <c:cat>
            <c:numRef>
              <c:f>'M C'!$B$28:$K$28</c:f>
              <c:numCache>
                <c:formatCode>General</c:formatCode>
                <c:ptCount val="10"/>
                <c:pt idx="0">
                  <c:v>1</c:v>
                </c:pt>
                <c:pt idx="1">
                  <c:v>4</c:v>
                </c:pt>
                <c:pt idx="2">
                  <c:v>7</c:v>
                </c:pt>
                <c:pt idx="3">
                  <c:v>10</c:v>
                </c:pt>
                <c:pt idx="4">
                  <c:v>13</c:v>
                </c:pt>
                <c:pt idx="5">
                  <c:v>16</c:v>
                </c:pt>
                <c:pt idx="6">
                  <c:v>19</c:v>
                </c:pt>
                <c:pt idx="7">
                  <c:v>22</c:v>
                </c:pt>
                <c:pt idx="8">
                  <c:v>25</c:v>
                </c:pt>
                <c:pt idx="9">
                  <c:v>28</c:v>
                </c:pt>
              </c:numCache>
            </c:numRef>
          </c:cat>
          <c:val>
            <c:numRef>
              <c:f>'M C'!$B$30:$K$30</c:f>
              <c:numCache>
                <c:formatCode>General</c:formatCode>
                <c:ptCount val="10"/>
                <c:pt idx="0">
                  <c:v>14.32</c:v>
                </c:pt>
                <c:pt idx="1">
                  <c:v>19.11</c:v>
                </c:pt>
                <c:pt idx="2">
                  <c:v>17.350000000000001</c:v>
                </c:pt>
                <c:pt idx="3">
                  <c:v>13.58</c:v>
                </c:pt>
                <c:pt idx="4">
                  <c:v>21.39</c:v>
                </c:pt>
                <c:pt idx="5">
                  <c:v>18.443999999999999</c:v>
                </c:pt>
                <c:pt idx="6">
                  <c:v>13.93</c:v>
                </c:pt>
                <c:pt idx="7">
                  <c:v>17.2</c:v>
                </c:pt>
                <c:pt idx="8">
                  <c:v>13.84</c:v>
                </c:pt>
                <c:pt idx="9">
                  <c:v>11.56</c:v>
                </c:pt>
              </c:numCache>
            </c:numRef>
          </c:val>
          <c:smooth val="0"/>
        </c:ser>
        <c:ser>
          <c:idx val="2"/>
          <c:order val="2"/>
          <c:tx>
            <c:strRef>
              <c:f>'M C'!$A$31</c:f>
              <c:strCache>
                <c:ptCount val="1"/>
                <c:pt idx="0">
                  <c:v>Flat bed</c:v>
                </c:pt>
              </c:strCache>
            </c:strRef>
          </c:tx>
          <c:spPr>
            <a:ln w="28575" cap="rnd">
              <a:solidFill>
                <a:schemeClr val="accent3"/>
              </a:solidFill>
              <a:round/>
            </a:ln>
            <a:effectLst/>
          </c:spPr>
          <c:marker>
            <c:symbol val="none"/>
          </c:marker>
          <c:errBars>
            <c:errDir val="y"/>
            <c:errBarType val="both"/>
            <c:errValType val="cust"/>
            <c:noEndCap val="0"/>
            <c:plus>
              <c:numRef>
                <c:f>'M C'!$K$38:$T$38</c:f>
                <c:numCache>
                  <c:formatCode>General</c:formatCode>
                  <c:ptCount val="10"/>
                  <c:pt idx="0">
                    <c:v>0.98252305952583496</c:v>
                  </c:pt>
                  <c:pt idx="1">
                    <c:v>0.30726871383204601</c:v>
                  </c:pt>
                  <c:pt idx="2">
                    <c:v>0.36728168118398302</c:v>
                  </c:pt>
                  <c:pt idx="3">
                    <c:v>0.36463094927154399</c:v>
                  </c:pt>
                  <c:pt idx="4">
                    <c:v>0.25379925630308697</c:v>
                  </c:pt>
                  <c:pt idx="5">
                    <c:v>0.15360257159305599</c:v>
                  </c:pt>
                  <c:pt idx="6">
                    <c:v>0.54342662798210395</c:v>
                  </c:pt>
                  <c:pt idx="7">
                    <c:v>0.16169673259943601</c:v>
                  </c:pt>
                  <c:pt idx="8">
                    <c:v>0.73061760404013099</c:v>
                  </c:pt>
                  <c:pt idx="9">
                    <c:v>0.16532008095408901</c:v>
                  </c:pt>
                </c:numCache>
              </c:numRef>
            </c:plus>
            <c:minus>
              <c:numRef>
                <c:f>'M C'!$K$38:$T$38</c:f>
                <c:numCache>
                  <c:formatCode>General</c:formatCode>
                  <c:ptCount val="10"/>
                  <c:pt idx="0">
                    <c:v>0.98252305952583496</c:v>
                  </c:pt>
                  <c:pt idx="1">
                    <c:v>0.30726871383204601</c:v>
                  </c:pt>
                  <c:pt idx="2">
                    <c:v>0.36728168118398302</c:v>
                  </c:pt>
                  <c:pt idx="3">
                    <c:v>0.36463094927154399</c:v>
                  </c:pt>
                  <c:pt idx="4">
                    <c:v>0.25379925630308697</c:v>
                  </c:pt>
                  <c:pt idx="5">
                    <c:v>0.15360257159305599</c:v>
                  </c:pt>
                  <c:pt idx="6">
                    <c:v>0.54342662798210395</c:v>
                  </c:pt>
                  <c:pt idx="7">
                    <c:v>0.16169673259943601</c:v>
                  </c:pt>
                  <c:pt idx="8">
                    <c:v>0.73061760404013099</c:v>
                  </c:pt>
                  <c:pt idx="9">
                    <c:v>0.16532008095408901</c:v>
                  </c:pt>
                </c:numCache>
              </c:numRef>
            </c:minus>
            <c:spPr>
              <a:noFill/>
              <a:ln w="9525" cap="flat" cmpd="sng" algn="ctr">
                <a:solidFill>
                  <a:schemeClr val="tx1">
                    <a:lumMod val="65000"/>
                    <a:lumOff val="35000"/>
                  </a:schemeClr>
                </a:solidFill>
                <a:round/>
              </a:ln>
              <a:effectLst/>
            </c:spPr>
          </c:errBars>
          <c:cat>
            <c:numRef>
              <c:f>'M C'!$B$28:$K$28</c:f>
              <c:numCache>
                <c:formatCode>General</c:formatCode>
                <c:ptCount val="10"/>
                <c:pt idx="0">
                  <c:v>1</c:v>
                </c:pt>
                <c:pt idx="1">
                  <c:v>4</c:v>
                </c:pt>
                <c:pt idx="2">
                  <c:v>7</c:v>
                </c:pt>
                <c:pt idx="3">
                  <c:v>10</c:v>
                </c:pt>
                <c:pt idx="4">
                  <c:v>13</c:v>
                </c:pt>
                <c:pt idx="5">
                  <c:v>16</c:v>
                </c:pt>
                <c:pt idx="6">
                  <c:v>19</c:v>
                </c:pt>
                <c:pt idx="7">
                  <c:v>22</c:v>
                </c:pt>
                <c:pt idx="8">
                  <c:v>25</c:v>
                </c:pt>
                <c:pt idx="9">
                  <c:v>28</c:v>
                </c:pt>
              </c:numCache>
            </c:numRef>
          </c:cat>
          <c:val>
            <c:numRef>
              <c:f>'M C'!$B$31:$K$31</c:f>
              <c:numCache>
                <c:formatCode>General</c:formatCode>
                <c:ptCount val="10"/>
                <c:pt idx="0">
                  <c:v>11.73</c:v>
                </c:pt>
                <c:pt idx="1">
                  <c:v>14.52</c:v>
                </c:pt>
                <c:pt idx="2">
                  <c:v>12.97</c:v>
                </c:pt>
                <c:pt idx="3">
                  <c:v>10.130000000000001</c:v>
                </c:pt>
                <c:pt idx="4">
                  <c:v>20.39</c:v>
                </c:pt>
                <c:pt idx="5">
                  <c:v>16.837</c:v>
                </c:pt>
                <c:pt idx="6">
                  <c:v>11.15</c:v>
                </c:pt>
                <c:pt idx="7">
                  <c:v>14.875</c:v>
                </c:pt>
                <c:pt idx="8">
                  <c:v>11.34</c:v>
                </c:pt>
                <c:pt idx="9">
                  <c:v>9.58</c:v>
                </c:pt>
              </c:numCache>
            </c:numRef>
          </c:val>
          <c:smooth val="0"/>
        </c:ser>
        <c:ser>
          <c:idx val="3"/>
          <c:order val="3"/>
          <c:tx>
            <c:strRef>
              <c:f>'M C'!$A$32</c:f>
              <c:strCache>
                <c:ptCount val="1"/>
                <c:pt idx="0">
                  <c:v>Half moon</c:v>
                </c:pt>
              </c:strCache>
            </c:strRef>
          </c:tx>
          <c:spPr>
            <a:ln w="28575" cap="rnd">
              <a:solidFill>
                <a:schemeClr val="accent4"/>
              </a:solidFill>
              <a:round/>
            </a:ln>
            <a:effectLst/>
          </c:spPr>
          <c:marker>
            <c:symbol val="none"/>
          </c:marker>
          <c:errBars>
            <c:errDir val="y"/>
            <c:errBarType val="both"/>
            <c:errValType val="cust"/>
            <c:noEndCap val="0"/>
            <c:plus>
              <c:numRef>
                <c:f>'M C'!$K$39:$T$39</c:f>
                <c:numCache>
                  <c:formatCode>General</c:formatCode>
                  <c:ptCount val="10"/>
                  <c:pt idx="0">
                    <c:v>1.1140380285998579</c:v>
                  </c:pt>
                  <c:pt idx="1">
                    <c:v>0.52400699740875001</c:v>
                  </c:pt>
                  <c:pt idx="2">
                    <c:v>0.52810342658106901</c:v>
                  </c:pt>
                  <c:pt idx="3">
                    <c:v>0.328090275940428</c:v>
                  </c:pt>
                  <c:pt idx="4">
                    <c:v>0.15034682127224</c:v>
                  </c:pt>
                  <c:pt idx="5">
                    <c:v>0.48919310689474599</c:v>
                  </c:pt>
                  <c:pt idx="6">
                    <c:v>0.40168914183316701</c:v>
                  </c:pt>
                  <c:pt idx="7">
                    <c:v>9.2982973351755802E-2</c:v>
                  </c:pt>
                  <c:pt idx="8">
                    <c:v>0.53155628425721202</c:v>
                  </c:pt>
                  <c:pt idx="9">
                    <c:v>0.26150605474188598</c:v>
                  </c:pt>
                </c:numCache>
              </c:numRef>
            </c:plus>
            <c:minus>
              <c:numRef>
                <c:f>'M C'!$K$39:$T$39</c:f>
                <c:numCache>
                  <c:formatCode>General</c:formatCode>
                  <c:ptCount val="10"/>
                  <c:pt idx="0">
                    <c:v>1.1140380285998579</c:v>
                  </c:pt>
                  <c:pt idx="1">
                    <c:v>0.52400699740875001</c:v>
                  </c:pt>
                  <c:pt idx="2">
                    <c:v>0.52810342658106901</c:v>
                  </c:pt>
                  <c:pt idx="3">
                    <c:v>0.328090275940428</c:v>
                  </c:pt>
                  <c:pt idx="4">
                    <c:v>0.15034682127224</c:v>
                  </c:pt>
                  <c:pt idx="5">
                    <c:v>0.48919310689474599</c:v>
                  </c:pt>
                  <c:pt idx="6">
                    <c:v>0.40168914183316701</c:v>
                  </c:pt>
                  <c:pt idx="7">
                    <c:v>9.2982973351755802E-2</c:v>
                  </c:pt>
                  <c:pt idx="8">
                    <c:v>0.53155628425721202</c:v>
                  </c:pt>
                  <c:pt idx="9">
                    <c:v>0.26150605474188598</c:v>
                  </c:pt>
                </c:numCache>
              </c:numRef>
            </c:minus>
            <c:spPr>
              <a:noFill/>
              <a:ln w="9525" cap="flat" cmpd="sng" algn="ctr">
                <a:solidFill>
                  <a:schemeClr val="tx1">
                    <a:lumMod val="65000"/>
                    <a:lumOff val="35000"/>
                  </a:schemeClr>
                </a:solidFill>
                <a:round/>
              </a:ln>
              <a:effectLst/>
            </c:spPr>
          </c:errBars>
          <c:cat>
            <c:numRef>
              <c:f>'M C'!$B$28:$K$28</c:f>
              <c:numCache>
                <c:formatCode>General</c:formatCode>
                <c:ptCount val="10"/>
                <c:pt idx="0">
                  <c:v>1</c:v>
                </c:pt>
                <c:pt idx="1">
                  <c:v>4</c:v>
                </c:pt>
                <c:pt idx="2">
                  <c:v>7</c:v>
                </c:pt>
                <c:pt idx="3">
                  <c:v>10</c:v>
                </c:pt>
                <c:pt idx="4">
                  <c:v>13</c:v>
                </c:pt>
                <c:pt idx="5">
                  <c:v>16</c:v>
                </c:pt>
                <c:pt idx="6">
                  <c:v>19</c:v>
                </c:pt>
                <c:pt idx="7">
                  <c:v>22</c:v>
                </c:pt>
                <c:pt idx="8">
                  <c:v>25</c:v>
                </c:pt>
                <c:pt idx="9">
                  <c:v>28</c:v>
                </c:pt>
              </c:numCache>
            </c:numRef>
          </c:cat>
          <c:val>
            <c:numRef>
              <c:f>'M C'!$B$32:$K$32</c:f>
              <c:numCache>
                <c:formatCode>General</c:formatCode>
                <c:ptCount val="10"/>
                <c:pt idx="0">
                  <c:v>15.91</c:v>
                </c:pt>
                <c:pt idx="1">
                  <c:v>18.73</c:v>
                </c:pt>
                <c:pt idx="2">
                  <c:v>17.04</c:v>
                </c:pt>
                <c:pt idx="3">
                  <c:v>13.13</c:v>
                </c:pt>
                <c:pt idx="4">
                  <c:v>20.93</c:v>
                </c:pt>
                <c:pt idx="5">
                  <c:v>18.268999999999981</c:v>
                </c:pt>
                <c:pt idx="6">
                  <c:v>13.27</c:v>
                </c:pt>
                <c:pt idx="7">
                  <c:v>17.024999999999999</c:v>
                </c:pt>
                <c:pt idx="8">
                  <c:v>13.31</c:v>
                </c:pt>
                <c:pt idx="9">
                  <c:v>11.79</c:v>
                </c:pt>
              </c:numCache>
            </c:numRef>
          </c:val>
          <c:smooth val="0"/>
        </c:ser>
        <c:dLbls>
          <c:showLegendKey val="0"/>
          <c:showVal val="0"/>
          <c:showCatName val="0"/>
          <c:showSerName val="0"/>
          <c:showPercent val="0"/>
          <c:showBubbleSize val="0"/>
        </c:dLbls>
        <c:marker val="1"/>
        <c:smooth val="0"/>
        <c:axId val="159672832"/>
        <c:axId val="52641792"/>
      </c:lineChart>
      <c:catAx>
        <c:axId val="159672832"/>
        <c:scaling>
          <c:orientation val="minMax"/>
        </c:scaling>
        <c:delete val="0"/>
        <c:axPos val="b"/>
        <c:title>
          <c:tx>
            <c:rich>
              <a:bodyPr rot="0" vert="horz"/>
              <a:lstStyle/>
              <a:p>
                <a:pPr>
                  <a:defRPr/>
                </a:pPr>
                <a:r>
                  <a:rPr lang="en-US"/>
                  <a:t>Days from start of measurements</a:t>
                </a:r>
              </a:p>
            </c:rich>
          </c:tx>
          <c:layout>
            <c:manualLayout>
              <c:xMode val="edge"/>
              <c:yMode val="edge"/>
              <c:x val="0.35324253554491297"/>
              <c:y val="0.80165267123513795"/>
            </c:manualLayout>
          </c:layout>
          <c:overlay val="0"/>
          <c:spPr>
            <a:noFill/>
            <a:ln>
              <a:noFill/>
            </a:ln>
            <a:effectLst/>
          </c:spPr>
        </c:title>
        <c:numFmt formatCode="General" sourceLinked="1"/>
        <c:majorTickMark val="cross"/>
        <c:minorTickMark val="none"/>
        <c:tickLblPos val="nextTo"/>
        <c:spPr>
          <a:noFill/>
          <a:ln w="15875" cap="flat" cmpd="sng" algn="ctr">
            <a:solidFill>
              <a:schemeClr val="tx1"/>
            </a:solidFill>
            <a:round/>
          </a:ln>
          <a:effectLst/>
        </c:spPr>
        <c:txPr>
          <a:bodyPr rot="-60000000" vert="horz"/>
          <a:lstStyle/>
          <a:p>
            <a:pPr>
              <a:defRPr/>
            </a:pPr>
            <a:endParaRPr lang="en-US"/>
          </a:p>
        </c:txPr>
        <c:crossAx val="52641792"/>
        <c:crosses val="autoZero"/>
        <c:auto val="1"/>
        <c:lblAlgn val="ctr"/>
        <c:lblOffset val="100"/>
        <c:noMultiLvlLbl val="0"/>
      </c:catAx>
      <c:valAx>
        <c:axId val="52641792"/>
        <c:scaling>
          <c:orientation val="minMax"/>
          <c:min val="5"/>
        </c:scaling>
        <c:delete val="0"/>
        <c:axPos val="l"/>
        <c:title>
          <c:tx>
            <c:rich>
              <a:bodyPr rot="-5400000" vert="horz"/>
              <a:lstStyle/>
              <a:p>
                <a:pPr>
                  <a:defRPr/>
                </a:pPr>
                <a:r>
                  <a:rPr lang="en-US"/>
                  <a:t>Volumetric soil moisture (%)</a:t>
                </a:r>
              </a:p>
            </c:rich>
          </c:tx>
          <c:layout/>
          <c:overlay val="0"/>
          <c:spPr>
            <a:noFill/>
            <a:ln>
              <a:noFill/>
            </a:ln>
            <a:effectLst/>
          </c:spPr>
        </c:title>
        <c:numFmt formatCode="General" sourceLinked="1"/>
        <c:majorTickMark val="cross"/>
        <c:minorTickMark val="none"/>
        <c:tickLblPos val="nextTo"/>
        <c:spPr>
          <a:noFill/>
          <a:ln w="15875">
            <a:solidFill>
              <a:schemeClr val="tx1"/>
            </a:solidFill>
          </a:ln>
          <a:effectLst/>
        </c:spPr>
        <c:txPr>
          <a:bodyPr rot="-60000000" vert="horz"/>
          <a:lstStyle/>
          <a:p>
            <a:pPr>
              <a:defRPr/>
            </a:pPr>
            <a:endParaRPr lang="en-US"/>
          </a:p>
        </c:txPr>
        <c:crossAx val="159672832"/>
        <c:crosses val="autoZero"/>
        <c:crossBetween val="between"/>
        <c:majorUnit val="5"/>
      </c:valAx>
      <c:spPr>
        <a:noFill/>
        <a:ln>
          <a:noFill/>
        </a:ln>
        <a:effectLst/>
      </c:spPr>
    </c:plotArea>
    <c:legend>
      <c:legendPos val="b"/>
      <c:layout>
        <c:manualLayout>
          <c:xMode val="edge"/>
          <c:yMode val="edge"/>
          <c:x val="8.8004899387576593E-2"/>
          <c:y val="0.88975942971133704"/>
          <c:w val="0.87473963254593201"/>
          <c:h val="6.6737749300435995E-2"/>
        </c:manualLayout>
      </c:layout>
      <c:overlay val="0"/>
      <c:spPr>
        <a:noFill/>
        <a:ln>
          <a:noFill/>
        </a:ln>
        <a:effectLst/>
      </c:spPr>
      <c:txPr>
        <a:bodyPr rot="0" vert="horz"/>
        <a:lstStyle/>
        <a:p>
          <a:pPr>
            <a:defRPr/>
          </a:pPr>
          <a:endParaRPr lang="en-US"/>
        </a:p>
      </c:txPr>
    </c:legend>
    <c:plotVisOnly val="1"/>
    <c:dispBlanksAs val="gap"/>
    <c:showDLblsOverMax val="0"/>
  </c:chart>
  <c:spPr>
    <a:solidFill>
      <a:schemeClr val="bg1"/>
    </a:solidFill>
    <a:ln w="19050" cap="flat" cmpd="sng" algn="ctr">
      <a:solidFill>
        <a:schemeClr val="tx1"/>
      </a:solidFill>
      <a:round/>
    </a:ln>
    <a:effectLst/>
    <a:scene3d>
      <a:camera prst="orthographicFront"/>
      <a:lightRig rig="threePt" dir="t"/>
    </a:scene3d>
    <a:sp3d/>
  </c:spPr>
  <c:txPr>
    <a:bodyPr/>
    <a:lstStyle/>
    <a:p>
      <a:pPr>
        <a:defRPr sz="12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'M C'!$A$3</c:f>
              <c:strCache>
                <c:ptCount val="1"/>
                <c:pt idx="0">
                  <c:v>Contour farming</c:v>
                </c:pt>
              </c:strCache>
            </c:strRef>
          </c:tx>
          <c:spPr>
            <a:ln w="28575" cap="rnd">
              <a:solidFill>
                <a:schemeClr val="accent1"/>
              </a:solidFill>
              <a:round/>
            </a:ln>
            <a:effectLst/>
          </c:spPr>
          <c:marker>
            <c:symbol val="none"/>
          </c:marker>
          <c:errBars>
            <c:errDir val="y"/>
            <c:errBarType val="both"/>
            <c:errValType val="cust"/>
            <c:noEndCap val="0"/>
            <c:plus>
              <c:numRef>
                <c:f>'M C'!$L$10:$U$10</c:f>
                <c:numCache>
                  <c:formatCode>General</c:formatCode>
                  <c:ptCount val="10"/>
                  <c:pt idx="0">
                    <c:v>1.46448849858918</c:v>
                  </c:pt>
                  <c:pt idx="1">
                    <c:v>0.431446211402225</c:v>
                  </c:pt>
                  <c:pt idx="2">
                    <c:v>0.34880749227427299</c:v>
                  </c:pt>
                  <c:pt idx="3">
                    <c:v>0.60141976120399199</c:v>
                  </c:pt>
                  <c:pt idx="4">
                    <c:v>0.28364719136044197</c:v>
                  </c:pt>
                  <c:pt idx="5">
                    <c:v>8.5619677450143997E-2</c:v>
                  </c:pt>
                  <c:pt idx="6">
                    <c:v>0.46103371171025398</c:v>
                  </c:pt>
                  <c:pt idx="7">
                    <c:v>9.3541434669348403E-2</c:v>
                  </c:pt>
                  <c:pt idx="8">
                    <c:v>0.95395967551044603</c:v>
                  </c:pt>
                  <c:pt idx="9">
                    <c:v>0.32104971058492898</c:v>
                  </c:pt>
                </c:numCache>
              </c:numRef>
            </c:plus>
            <c:minus>
              <c:numRef>
                <c:f>'M C'!$L$10:$U$10</c:f>
                <c:numCache>
                  <c:formatCode>General</c:formatCode>
                  <c:ptCount val="10"/>
                  <c:pt idx="0">
                    <c:v>1.46448849858918</c:v>
                  </c:pt>
                  <c:pt idx="1">
                    <c:v>0.431446211402225</c:v>
                  </c:pt>
                  <c:pt idx="2">
                    <c:v>0.34880749227427299</c:v>
                  </c:pt>
                  <c:pt idx="3">
                    <c:v>0.60141976120399199</c:v>
                  </c:pt>
                  <c:pt idx="4">
                    <c:v>0.28364719136044197</c:v>
                  </c:pt>
                  <c:pt idx="5">
                    <c:v>8.5619677450143997E-2</c:v>
                  </c:pt>
                  <c:pt idx="6">
                    <c:v>0.46103371171025398</c:v>
                  </c:pt>
                  <c:pt idx="7">
                    <c:v>9.3541434669348403E-2</c:v>
                  </c:pt>
                  <c:pt idx="8">
                    <c:v>0.95395967551044603</c:v>
                  </c:pt>
                  <c:pt idx="9">
                    <c:v>0.32104971058492898</c:v>
                  </c:pt>
                </c:numCache>
              </c:numRef>
            </c:minus>
            <c:spPr>
              <a:noFill/>
              <a:ln w="9525" cap="flat" cmpd="sng" algn="ctr">
                <a:solidFill>
                  <a:schemeClr val="tx1">
                    <a:lumMod val="65000"/>
                    <a:lumOff val="35000"/>
                  </a:schemeClr>
                </a:solidFill>
                <a:round/>
              </a:ln>
              <a:effectLst/>
            </c:spPr>
          </c:errBars>
          <c:cat>
            <c:numRef>
              <c:f>'M C'!$B$2:$K$2</c:f>
              <c:numCache>
                <c:formatCode>General</c:formatCode>
                <c:ptCount val="10"/>
                <c:pt idx="0">
                  <c:v>1</c:v>
                </c:pt>
                <c:pt idx="1">
                  <c:v>4</c:v>
                </c:pt>
                <c:pt idx="2">
                  <c:v>7</c:v>
                </c:pt>
                <c:pt idx="3">
                  <c:v>10</c:v>
                </c:pt>
                <c:pt idx="4">
                  <c:v>13</c:v>
                </c:pt>
                <c:pt idx="5">
                  <c:v>16</c:v>
                </c:pt>
                <c:pt idx="6">
                  <c:v>19</c:v>
                </c:pt>
                <c:pt idx="7">
                  <c:v>22</c:v>
                </c:pt>
                <c:pt idx="8">
                  <c:v>25</c:v>
                </c:pt>
                <c:pt idx="9">
                  <c:v>28</c:v>
                </c:pt>
              </c:numCache>
            </c:numRef>
          </c:cat>
          <c:val>
            <c:numRef>
              <c:f>'M C'!$B$3:$K$3</c:f>
              <c:numCache>
                <c:formatCode>General</c:formatCode>
                <c:ptCount val="10"/>
                <c:pt idx="0">
                  <c:v>16.11</c:v>
                </c:pt>
                <c:pt idx="1">
                  <c:v>19.7</c:v>
                </c:pt>
                <c:pt idx="2">
                  <c:v>17.95</c:v>
                </c:pt>
                <c:pt idx="3">
                  <c:v>14.22</c:v>
                </c:pt>
                <c:pt idx="4">
                  <c:v>21.806000000000001</c:v>
                </c:pt>
                <c:pt idx="5">
                  <c:v>18.98</c:v>
                </c:pt>
                <c:pt idx="6">
                  <c:v>14.31</c:v>
                </c:pt>
                <c:pt idx="7">
                  <c:v>17.8</c:v>
                </c:pt>
                <c:pt idx="8">
                  <c:v>14.031000000000001</c:v>
                </c:pt>
                <c:pt idx="9">
                  <c:v>11.96</c:v>
                </c:pt>
              </c:numCache>
            </c:numRef>
          </c:val>
          <c:smooth val="0"/>
        </c:ser>
        <c:ser>
          <c:idx val="1"/>
          <c:order val="1"/>
          <c:tx>
            <c:strRef>
              <c:f>'M C'!$A$4</c:f>
              <c:strCache>
                <c:ptCount val="1"/>
                <c:pt idx="0">
                  <c:v>Contour ridges</c:v>
                </c:pt>
              </c:strCache>
            </c:strRef>
          </c:tx>
          <c:spPr>
            <a:ln w="28575" cap="rnd">
              <a:solidFill>
                <a:schemeClr val="accent2"/>
              </a:solidFill>
              <a:round/>
            </a:ln>
            <a:effectLst/>
          </c:spPr>
          <c:marker>
            <c:symbol val="none"/>
          </c:marker>
          <c:errBars>
            <c:errDir val="y"/>
            <c:errBarType val="both"/>
            <c:errValType val="cust"/>
            <c:noEndCap val="0"/>
            <c:plus>
              <c:numRef>
                <c:f>'M C'!$L$11:$U$11</c:f>
                <c:numCache>
                  <c:formatCode>General</c:formatCode>
                  <c:ptCount val="10"/>
                  <c:pt idx="0">
                    <c:v>0.82033878926128201</c:v>
                  </c:pt>
                  <c:pt idx="1">
                    <c:v>0.23946555075834999</c:v>
                  </c:pt>
                  <c:pt idx="2">
                    <c:v>0.34526182697579899</c:v>
                  </c:pt>
                  <c:pt idx="3">
                    <c:v>0.69824929884199105</c:v>
                  </c:pt>
                  <c:pt idx="4">
                    <c:v>0.17214940216761301</c:v>
                  </c:pt>
                  <c:pt idx="5">
                    <c:v>0.203357239031873</c:v>
                  </c:pt>
                  <c:pt idx="6">
                    <c:v>0.72229199716365799</c:v>
                  </c:pt>
                  <c:pt idx="7">
                    <c:v>0.18038587112077301</c:v>
                  </c:pt>
                  <c:pt idx="8">
                    <c:v>0.77828604424508796</c:v>
                  </c:pt>
                  <c:pt idx="9">
                    <c:v>0.16563482675250699</c:v>
                  </c:pt>
                </c:numCache>
              </c:numRef>
            </c:plus>
            <c:minus>
              <c:numRef>
                <c:f>'M C'!$L$11:$U$11</c:f>
                <c:numCache>
                  <c:formatCode>General</c:formatCode>
                  <c:ptCount val="10"/>
                  <c:pt idx="0">
                    <c:v>0.82033878926128201</c:v>
                  </c:pt>
                  <c:pt idx="1">
                    <c:v>0.23946555075834999</c:v>
                  </c:pt>
                  <c:pt idx="2">
                    <c:v>0.34526182697579899</c:v>
                  </c:pt>
                  <c:pt idx="3">
                    <c:v>0.69824929884199105</c:v>
                  </c:pt>
                  <c:pt idx="4">
                    <c:v>0.17214940216761301</c:v>
                  </c:pt>
                  <c:pt idx="5">
                    <c:v>0.203357239031873</c:v>
                  </c:pt>
                  <c:pt idx="6">
                    <c:v>0.72229199716365799</c:v>
                  </c:pt>
                  <c:pt idx="7">
                    <c:v>0.18038587112077301</c:v>
                  </c:pt>
                  <c:pt idx="8">
                    <c:v>0.77828604424508796</c:v>
                  </c:pt>
                  <c:pt idx="9">
                    <c:v>0.16563482675250699</c:v>
                  </c:pt>
                </c:numCache>
              </c:numRef>
            </c:minus>
            <c:spPr>
              <a:noFill/>
              <a:ln w="9525" cap="flat" cmpd="sng" algn="ctr">
                <a:solidFill>
                  <a:schemeClr val="tx1">
                    <a:lumMod val="65000"/>
                    <a:lumOff val="35000"/>
                  </a:schemeClr>
                </a:solidFill>
                <a:round/>
              </a:ln>
              <a:effectLst/>
            </c:spPr>
          </c:errBars>
          <c:cat>
            <c:numRef>
              <c:f>'M C'!$B$2:$K$2</c:f>
              <c:numCache>
                <c:formatCode>General</c:formatCode>
                <c:ptCount val="10"/>
                <c:pt idx="0">
                  <c:v>1</c:v>
                </c:pt>
                <c:pt idx="1">
                  <c:v>4</c:v>
                </c:pt>
                <c:pt idx="2">
                  <c:v>7</c:v>
                </c:pt>
                <c:pt idx="3">
                  <c:v>10</c:v>
                </c:pt>
                <c:pt idx="4">
                  <c:v>13</c:v>
                </c:pt>
                <c:pt idx="5">
                  <c:v>16</c:v>
                </c:pt>
                <c:pt idx="6">
                  <c:v>19</c:v>
                </c:pt>
                <c:pt idx="7">
                  <c:v>22</c:v>
                </c:pt>
                <c:pt idx="8">
                  <c:v>25</c:v>
                </c:pt>
                <c:pt idx="9">
                  <c:v>28</c:v>
                </c:pt>
              </c:numCache>
            </c:numRef>
          </c:cat>
          <c:val>
            <c:numRef>
              <c:f>'M C'!$B$4:$K$4</c:f>
              <c:numCache>
                <c:formatCode>General</c:formatCode>
                <c:ptCount val="10"/>
                <c:pt idx="0">
                  <c:v>14.82</c:v>
                </c:pt>
                <c:pt idx="1">
                  <c:v>18.36</c:v>
                </c:pt>
                <c:pt idx="2">
                  <c:v>16.54</c:v>
                </c:pt>
                <c:pt idx="3">
                  <c:v>13.59</c:v>
                </c:pt>
                <c:pt idx="4">
                  <c:v>21.212</c:v>
                </c:pt>
                <c:pt idx="5">
                  <c:v>18.32</c:v>
                </c:pt>
                <c:pt idx="6">
                  <c:v>13.99</c:v>
                </c:pt>
                <c:pt idx="7">
                  <c:v>17.91</c:v>
                </c:pt>
                <c:pt idx="8">
                  <c:v>14.475</c:v>
                </c:pt>
                <c:pt idx="9">
                  <c:v>12.01</c:v>
                </c:pt>
              </c:numCache>
            </c:numRef>
          </c:val>
          <c:smooth val="0"/>
        </c:ser>
        <c:ser>
          <c:idx val="2"/>
          <c:order val="2"/>
          <c:tx>
            <c:strRef>
              <c:f>'M C'!$A$5</c:f>
              <c:strCache>
                <c:ptCount val="1"/>
                <c:pt idx="0">
                  <c:v>Flat bed</c:v>
                </c:pt>
              </c:strCache>
            </c:strRef>
          </c:tx>
          <c:spPr>
            <a:ln w="28575" cap="rnd">
              <a:solidFill>
                <a:schemeClr val="accent3"/>
              </a:solidFill>
              <a:round/>
            </a:ln>
            <a:effectLst/>
          </c:spPr>
          <c:marker>
            <c:symbol val="none"/>
          </c:marker>
          <c:errBars>
            <c:errDir val="y"/>
            <c:errBarType val="both"/>
            <c:errValType val="cust"/>
            <c:noEndCap val="0"/>
            <c:plus>
              <c:numRef>
                <c:f>'M C'!$L$12:$U$12</c:f>
                <c:numCache>
                  <c:formatCode>General</c:formatCode>
                  <c:ptCount val="10"/>
                  <c:pt idx="0">
                    <c:v>1.0903638058770411</c:v>
                  </c:pt>
                  <c:pt idx="1">
                    <c:v>8.5695682505012902E-2</c:v>
                  </c:pt>
                  <c:pt idx="2">
                    <c:v>0.179408751180091</c:v>
                  </c:pt>
                  <c:pt idx="3">
                    <c:v>0.23922074011255801</c:v>
                  </c:pt>
                  <c:pt idx="4">
                    <c:v>0.29677081505206498</c:v>
                  </c:pt>
                  <c:pt idx="5">
                    <c:v>0.16626253085607301</c:v>
                  </c:pt>
                  <c:pt idx="6">
                    <c:v>0.70456103355208899</c:v>
                  </c:pt>
                  <c:pt idx="7">
                    <c:v>0.54718741076527</c:v>
                  </c:pt>
                  <c:pt idx="8">
                    <c:v>0.72657874085789897</c:v>
                  </c:pt>
                  <c:pt idx="9">
                    <c:v>0.121781481213962</c:v>
                  </c:pt>
                </c:numCache>
              </c:numRef>
            </c:plus>
            <c:minus>
              <c:numRef>
                <c:f>'M C'!$L$12:$U$12</c:f>
                <c:numCache>
                  <c:formatCode>General</c:formatCode>
                  <c:ptCount val="10"/>
                  <c:pt idx="0">
                    <c:v>1.0903638058770411</c:v>
                  </c:pt>
                  <c:pt idx="1">
                    <c:v>8.5695682505012902E-2</c:v>
                  </c:pt>
                  <c:pt idx="2">
                    <c:v>0.179408751180091</c:v>
                  </c:pt>
                  <c:pt idx="3">
                    <c:v>0.23922074011255801</c:v>
                  </c:pt>
                  <c:pt idx="4">
                    <c:v>0.29677081505206498</c:v>
                  </c:pt>
                  <c:pt idx="5">
                    <c:v>0.16626253085607301</c:v>
                  </c:pt>
                  <c:pt idx="6">
                    <c:v>0.70456103355208899</c:v>
                  </c:pt>
                  <c:pt idx="7">
                    <c:v>0.54718741076527</c:v>
                  </c:pt>
                  <c:pt idx="8">
                    <c:v>0.72657874085789897</c:v>
                  </c:pt>
                  <c:pt idx="9">
                    <c:v>0.121781481213962</c:v>
                  </c:pt>
                </c:numCache>
              </c:numRef>
            </c:minus>
            <c:spPr>
              <a:noFill/>
              <a:ln w="9525" cap="flat" cmpd="sng" algn="ctr">
                <a:solidFill>
                  <a:schemeClr val="tx1">
                    <a:lumMod val="65000"/>
                    <a:lumOff val="35000"/>
                  </a:schemeClr>
                </a:solidFill>
                <a:round/>
              </a:ln>
              <a:effectLst/>
            </c:spPr>
          </c:errBars>
          <c:cat>
            <c:numRef>
              <c:f>'M C'!$B$2:$K$2</c:f>
              <c:numCache>
                <c:formatCode>General</c:formatCode>
                <c:ptCount val="10"/>
                <c:pt idx="0">
                  <c:v>1</c:v>
                </c:pt>
                <c:pt idx="1">
                  <c:v>4</c:v>
                </c:pt>
                <c:pt idx="2">
                  <c:v>7</c:v>
                </c:pt>
                <c:pt idx="3">
                  <c:v>10</c:v>
                </c:pt>
                <c:pt idx="4">
                  <c:v>13</c:v>
                </c:pt>
                <c:pt idx="5">
                  <c:v>16</c:v>
                </c:pt>
                <c:pt idx="6">
                  <c:v>19</c:v>
                </c:pt>
                <c:pt idx="7">
                  <c:v>22</c:v>
                </c:pt>
                <c:pt idx="8">
                  <c:v>25</c:v>
                </c:pt>
                <c:pt idx="9">
                  <c:v>28</c:v>
                </c:pt>
              </c:numCache>
            </c:numRef>
          </c:cat>
          <c:val>
            <c:numRef>
              <c:f>'M C'!$B$5:$K$5</c:f>
              <c:numCache>
                <c:formatCode>General</c:formatCode>
                <c:ptCount val="10"/>
                <c:pt idx="0">
                  <c:v>12.27</c:v>
                </c:pt>
                <c:pt idx="1">
                  <c:v>14.66</c:v>
                </c:pt>
                <c:pt idx="2">
                  <c:v>13.03</c:v>
                </c:pt>
                <c:pt idx="3">
                  <c:v>10.42</c:v>
                </c:pt>
                <c:pt idx="4">
                  <c:v>20.212</c:v>
                </c:pt>
                <c:pt idx="5">
                  <c:v>16.87</c:v>
                </c:pt>
                <c:pt idx="6">
                  <c:v>11.76</c:v>
                </c:pt>
                <c:pt idx="7">
                  <c:v>15.14</c:v>
                </c:pt>
                <c:pt idx="8">
                  <c:v>11.574999999999999</c:v>
                </c:pt>
                <c:pt idx="9">
                  <c:v>9.33</c:v>
                </c:pt>
              </c:numCache>
            </c:numRef>
          </c:val>
          <c:smooth val="0"/>
        </c:ser>
        <c:ser>
          <c:idx val="3"/>
          <c:order val="3"/>
          <c:tx>
            <c:strRef>
              <c:f>'M C'!$A$6</c:f>
              <c:strCache>
                <c:ptCount val="1"/>
                <c:pt idx="0">
                  <c:v>Half moon</c:v>
                </c:pt>
              </c:strCache>
            </c:strRef>
          </c:tx>
          <c:spPr>
            <a:ln w="28575" cap="rnd">
              <a:solidFill>
                <a:schemeClr val="accent4"/>
              </a:solidFill>
              <a:round/>
            </a:ln>
            <a:effectLst/>
          </c:spPr>
          <c:marker>
            <c:symbol val="none"/>
          </c:marker>
          <c:errBars>
            <c:errDir val="y"/>
            <c:errBarType val="both"/>
            <c:errValType val="cust"/>
            <c:noEndCap val="0"/>
            <c:plus>
              <c:numRef>
                <c:f>'M C'!$L$13:$U$13</c:f>
                <c:numCache>
                  <c:formatCode>General</c:formatCode>
                  <c:ptCount val="10"/>
                  <c:pt idx="0">
                    <c:v>0.15691525048042099</c:v>
                  </c:pt>
                  <c:pt idx="1">
                    <c:v>0.49669480485169798</c:v>
                  </c:pt>
                  <c:pt idx="2">
                    <c:v>0.237472586137151</c:v>
                  </c:pt>
                  <c:pt idx="3">
                    <c:v>0.42295771557765299</c:v>
                  </c:pt>
                  <c:pt idx="4">
                    <c:v>0.23026253132746799</c:v>
                  </c:pt>
                  <c:pt idx="5">
                    <c:v>0.39348536080350899</c:v>
                  </c:pt>
                  <c:pt idx="6">
                    <c:v>0.62910112793307504</c:v>
                  </c:pt>
                  <c:pt idx="7">
                    <c:v>0.205395959064438</c:v>
                  </c:pt>
                  <c:pt idx="8">
                    <c:v>0.72315678048861998</c:v>
                  </c:pt>
                  <c:pt idx="9">
                    <c:v>0.12990381056766601</c:v>
                  </c:pt>
                </c:numCache>
              </c:numRef>
            </c:plus>
            <c:minus>
              <c:numRef>
                <c:f>'M C'!$L$13:$U$13</c:f>
                <c:numCache>
                  <c:formatCode>General</c:formatCode>
                  <c:ptCount val="10"/>
                  <c:pt idx="0">
                    <c:v>0.15691525048042099</c:v>
                  </c:pt>
                  <c:pt idx="1">
                    <c:v>0.49669480485169798</c:v>
                  </c:pt>
                  <c:pt idx="2">
                    <c:v>0.237472586137151</c:v>
                  </c:pt>
                  <c:pt idx="3">
                    <c:v>0.42295771557765299</c:v>
                  </c:pt>
                  <c:pt idx="4">
                    <c:v>0.23026253132746799</c:v>
                  </c:pt>
                  <c:pt idx="5">
                    <c:v>0.39348536080350899</c:v>
                  </c:pt>
                  <c:pt idx="6">
                    <c:v>0.62910112793307504</c:v>
                  </c:pt>
                  <c:pt idx="7">
                    <c:v>0.205395959064438</c:v>
                  </c:pt>
                  <c:pt idx="8">
                    <c:v>0.72315678048861998</c:v>
                  </c:pt>
                  <c:pt idx="9">
                    <c:v>0.12990381056766601</c:v>
                  </c:pt>
                </c:numCache>
              </c:numRef>
            </c:minus>
            <c:spPr>
              <a:noFill/>
              <a:ln w="9525" cap="flat" cmpd="sng" algn="ctr">
                <a:solidFill>
                  <a:schemeClr val="tx1">
                    <a:lumMod val="65000"/>
                    <a:lumOff val="35000"/>
                  </a:schemeClr>
                </a:solidFill>
                <a:round/>
              </a:ln>
              <a:effectLst/>
            </c:spPr>
          </c:errBars>
          <c:cat>
            <c:numRef>
              <c:f>'M C'!$B$2:$K$2</c:f>
              <c:numCache>
                <c:formatCode>General</c:formatCode>
                <c:ptCount val="10"/>
                <c:pt idx="0">
                  <c:v>1</c:v>
                </c:pt>
                <c:pt idx="1">
                  <c:v>4</c:v>
                </c:pt>
                <c:pt idx="2">
                  <c:v>7</c:v>
                </c:pt>
                <c:pt idx="3">
                  <c:v>10</c:v>
                </c:pt>
                <c:pt idx="4">
                  <c:v>13</c:v>
                </c:pt>
                <c:pt idx="5">
                  <c:v>16</c:v>
                </c:pt>
                <c:pt idx="6">
                  <c:v>19</c:v>
                </c:pt>
                <c:pt idx="7">
                  <c:v>22</c:v>
                </c:pt>
                <c:pt idx="8">
                  <c:v>25</c:v>
                </c:pt>
                <c:pt idx="9">
                  <c:v>28</c:v>
                </c:pt>
              </c:numCache>
            </c:numRef>
          </c:cat>
          <c:val>
            <c:numRef>
              <c:f>'M C'!$B$6:$K$6</c:f>
              <c:numCache>
                <c:formatCode>General</c:formatCode>
                <c:ptCount val="10"/>
                <c:pt idx="0">
                  <c:v>16.04</c:v>
                </c:pt>
                <c:pt idx="1">
                  <c:v>18.39</c:v>
                </c:pt>
                <c:pt idx="2">
                  <c:v>16.54</c:v>
                </c:pt>
                <c:pt idx="3">
                  <c:v>13.03</c:v>
                </c:pt>
                <c:pt idx="4">
                  <c:v>20.975000000000001</c:v>
                </c:pt>
                <c:pt idx="5">
                  <c:v>18.53</c:v>
                </c:pt>
                <c:pt idx="6">
                  <c:v>13.41</c:v>
                </c:pt>
                <c:pt idx="7">
                  <c:v>17.38</c:v>
                </c:pt>
                <c:pt idx="8">
                  <c:v>13.731</c:v>
                </c:pt>
                <c:pt idx="9">
                  <c:v>11.3</c:v>
                </c:pt>
              </c:numCache>
            </c:numRef>
          </c:val>
          <c:smooth val="0"/>
        </c:ser>
        <c:dLbls>
          <c:showLegendKey val="0"/>
          <c:showVal val="0"/>
          <c:showCatName val="0"/>
          <c:showSerName val="0"/>
          <c:showPercent val="0"/>
          <c:showBubbleSize val="0"/>
        </c:dLbls>
        <c:marker val="1"/>
        <c:smooth val="0"/>
        <c:axId val="161619968"/>
        <c:axId val="53531136"/>
      </c:lineChart>
      <c:catAx>
        <c:axId val="161619968"/>
        <c:scaling>
          <c:orientation val="minMax"/>
        </c:scaling>
        <c:delete val="0"/>
        <c:axPos val="b"/>
        <c:title>
          <c:tx>
            <c:rich>
              <a:bodyPr rot="0" vert="horz"/>
              <a:lstStyle/>
              <a:p>
                <a:pPr>
                  <a:defRPr sz="1200"/>
                </a:pPr>
                <a:r>
                  <a:rPr lang="en-US" sz="1200"/>
                  <a:t>Days from start of measurements</a:t>
                </a:r>
              </a:p>
            </c:rich>
          </c:tx>
          <c:layout/>
          <c:overlay val="0"/>
          <c:spPr>
            <a:noFill/>
            <a:ln>
              <a:noFill/>
            </a:ln>
            <a:effectLst/>
          </c:spPr>
        </c:title>
        <c:numFmt formatCode="General" sourceLinked="1"/>
        <c:majorTickMark val="cross"/>
        <c:minorTickMark val="none"/>
        <c:tickLblPos val="nextTo"/>
        <c:spPr>
          <a:noFill/>
          <a:ln w="15875" cap="flat" cmpd="sng" algn="ctr">
            <a:solidFill>
              <a:schemeClr val="tx1"/>
            </a:solidFill>
            <a:round/>
          </a:ln>
          <a:effectLst/>
        </c:spPr>
        <c:txPr>
          <a:bodyPr rot="-60000000" vert="horz"/>
          <a:lstStyle/>
          <a:p>
            <a:pPr>
              <a:defRPr sz="1200"/>
            </a:pPr>
            <a:endParaRPr lang="en-US"/>
          </a:p>
        </c:txPr>
        <c:crossAx val="53531136"/>
        <c:crosses val="autoZero"/>
        <c:auto val="1"/>
        <c:lblAlgn val="ctr"/>
        <c:lblOffset val="100"/>
        <c:noMultiLvlLbl val="0"/>
      </c:catAx>
      <c:valAx>
        <c:axId val="53531136"/>
        <c:scaling>
          <c:orientation val="minMax"/>
          <c:max val="25"/>
          <c:min val="5"/>
        </c:scaling>
        <c:delete val="0"/>
        <c:axPos val="l"/>
        <c:title>
          <c:tx>
            <c:rich>
              <a:bodyPr rot="-5400000" vert="horz"/>
              <a:lstStyle/>
              <a:p>
                <a:pPr>
                  <a:defRPr sz="1200"/>
                </a:pPr>
                <a:r>
                  <a:rPr lang="en-US" sz="1200"/>
                  <a:t>Volumetric soil moisture (%)</a:t>
                </a:r>
              </a:p>
            </c:rich>
          </c:tx>
          <c:layout/>
          <c:overlay val="0"/>
          <c:spPr>
            <a:noFill/>
            <a:ln>
              <a:noFill/>
            </a:ln>
            <a:effectLst/>
          </c:spPr>
        </c:title>
        <c:numFmt formatCode="General" sourceLinked="1"/>
        <c:majorTickMark val="cross"/>
        <c:minorTickMark val="none"/>
        <c:tickLblPos val="nextTo"/>
        <c:spPr>
          <a:noFill/>
          <a:ln w="15875">
            <a:solidFill>
              <a:schemeClr val="tx1"/>
            </a:solidFill>
          </a:ln>
          <a:effectLst/>
        </c:spPr>
        <c:txPr>
          <a:bodyPr rot="-60000000" vert="horz"/>
          <a:lstStyle/>
          <a:p>
            <a:pPr>
              <a:defRPr sz="1200"/>
            </a:pPr>
            <a:endParaRPr lang="en-US"/>
          </a:p>
        </c:txPr>
        <c:crossAx val="161619968"/>
        <c:crosses val="autoZero"/>
        <c:crossBetween val="between"/>
        <c:majorUnit val="5"/>
      </c:valAx>
      <c:spPr>
        <a:noFill/>
        <a:ln>
          <a:noFill/>
        </a:ln>
        <a:effectLst/>
      </c:spPr>
    </c:plotArea>
    <c:legend>
      <c:legendPos val="b"/>
      <c:layout/>
      <c:overlay val="0"/>
      <c:spPr>
        <a:noFill/>
        <a:ln>
          <a:noFill/>
        </a:ln>
        <a:effectLst/>
      </c:spPr>
      <c:txPr>
        <a:bodyPr rot="0" vert="horz"/>
        <a:lstStyle/>
        <a:p>
          <a:pPr>
            <a:defRPr sz="1200"/>
          </a:pPr>
          <a:endParaRPr lang="en-US"/>
        </a:p>
      </c:txPr>
    </c:legend>
    <c:plotVisOnly val="1"/>
    <c:dispBlanksAs val="gap"/>
    <c:showDLblsOverMax val="0"/>
  </c:chart>
  <c:spPr>
    <a:solidFill>
      <a:schemeClr val="bg1"/>
    </a:solidFill>
    <a:ln w="19050" cap="flat" cmpd="sng" algn="ctr">
      <a:solidFill>
        <a:schemeClr val="tx1"/>
      </a:solidFill>
      <a:round/>
    </a:ln>
    <a:effectLst/>
    <a:scene3d>
      <a:camera prst="orthographicFront"/>
      <a:lightRig rig="threePt" dir="t"/>
    </a:scene3d>
    <a:sp3d/>
  </c:spPr>
  <c:txPr>
    <a:bodyPr/>
    <a:lstStyle/>
    <a:p>
      <a:pPr>
        <a:defRPr sz="14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'M C'!$A$55</c:f>
              <c:strCache>
                <c:ptCount val="1"/>
                <c:pt idx="0">
                  <c:v>Contour farming</c:v>
                </c:pt>
              </c:strCache>
            </c:strRef>
          </c:tx>
          <c:spPr>
            <a:ln w="28575" cap="rnd">
              <a:solidFill>
                <a:schemeClr val="accent1"/>
              </a:solidFill>
              <a:round/>
            </a:ln>
            <a:effectLst/>
          </c:spPr>
          <c:marker>
            <c:symbol val="none"/>
          </c:marker>
          <c:errBars>
            <c:errDir val="y"/>
            <c:errBarType val="both"/>
            <c:errValType val="cust"/>
            <c:noEndCap val="0"/>
            <c:plus>
              <c:numRef>
                <c:f>'M C'!$K$62:$T$62</c:f>
                <c:numCache>
                  <c:formatCode>General</c:formatCode>
                  <c:ptCount val="10"/>
                  <c:pt idx="0">
                    <c:v>0.36024306030789799</c:v>
                  </c:pt>
                  <c:pt idx="1">
                    <c:v>0.29231831964486898</c:v>
                  </c:pt>
                  <c:pt idx="2">
                    <c:v>0.84684709363615296</c:v>
                  </c:pt>
                  <c:pt idx="3">
                    <c:v>0.40270957276926</c:v>
                  </c:pt>
                  <c:pt idx="4">
                    <c:v>0.60671760317300905</c:v>
                  </c:pt>
                  <c:pt idx="5">
                    <c:v>0.62698185779175497</c:v>
                  </c:pt>
                  <c:pt idx="6">
                    <c:v>0.28371053323179002</c:v>
                  </c:pt>
                  <c:pt idx="7">
                    <c:v>0.36622795724339002</c:v>
                  </c:pt>
                  <c:pt idx="8">
                    <c:v>0.67715550897362797</c:v>
                  </c:pt>
                  <c:pt idx="9">
                    <c:v>0.20794630717246901</c:v>
                  </c:pt>
                </c:numCache>
              </c:numRef>
            </c:plus>
            <c:minus>
              <c:numRef>
                <c:f>'M C'!$K$62:$T$62</c:f>
                <c:numCache>
                  <c:formatCode>General</c:formatCode>
                  <c:ptCount val="10"/>
                  <c:pt idx="0">
                    <c:v>0.36024306030789799</c:v>
                  </c:pt>
                  <c:pt idx="1">
                    <c:v>0.29231831964486898</c:v>
                  </c:pt>
                  <c:pt idx="2">
                    <c:v>0.84684709363615296</c:v>
                  </c:pt>
                  <c:pt idx="3">
                    <c:v>0.40270957276926</c:v>
                  </c:pt>
                  <c:pt idx="4">
                    <c:v>0.60671760317300905</c:v>
                  </c:pt>
                  <c:pt idx="5">
                    <c:v>0.62698185779175497</c:v>
                  </c:pt>
                  <c:pt idx="6">
                    <c:v>0.28371053323179002</c:v>
                  </c:pt>
                  <c:pt idx="7">
                    <c:v>0.36622795724339002</c:v>
                  </c:pt>
                  <c:pt idx="8">
                    <c:v>0.67715550897362797</c:v>
                  </c:pt>
                  <c:pt idx="9">
                    <c:v>0.20794630717246901</c:v>
                  </c:pt>
                </c:numCache>
              </c:numRef>
            </c:minus>
            <c:spPr>
              <a:noFill/>
              <a:ln w="9525" cap="flat" cmpd="sng" algn="ctr">
                <a:solidFill>
                  <a:schemeClr val="tx1">
                    <a:lumMod val="65000"/>
                    <a:lumOff val="35000"/>
                  </a:schemeClr>
                </a:solidFill>
                <a:round/>
              </a:ln>
              <a:effectLst/>
            </c:spPr>
          </c:errBars>
          <c:cat>
            <c:numRef>
              <c:f>'M C'!$B$54:$K$54</c:f>
              <c:numCache>
                <c:formatCode>General</c:formatCode>
                <c:ptCount val="10"/>
                <c:pt idx="0">
                  <c:v>1</c:v>
                </c:pt>
                <c:pt idx="1">
                  <c:v>4</c:v>
                </c:pt>
                <c:pt idx="2">
                  <c:v>7</c:v>
                </c:pt>
                <c:pt idx="3">
                  <c:v>10</c:v>
                </c:pt>
                <c:pt idx="4">
                  <c:v>13</c:v>
                </c:pt>
                <c:pt idx="5">
                  <c:v>16</c:v>
                </c:pt>
                <c:pt idx="6">
                  <c:v>19</c:v>
                </c:pt>
                <c:pt idx="7">
                  <c:v>22</c:v>
                </c:pt>
                <c:pt idx="8">
                  <c:v>25</c:v>
                </c:pt>
                <c:pt idx="9">
                  <c:v>28</c:v>
                </c:pt>
              </c:numCache>
            </c:numRef>
          </c:cat>
          <c:val>
            <c:numRef>
              <c:f>'M C'!$B$55:$K$55</c:f>
              <c:numCache>
                <c:formatCode>General</c:formatCode>
                <c:ptCount val="10"/>
                <c:pt idx="0">
                  <c:v>16.739999999999991</c:v>
                </c:pt>
                <c:pt idx="1">
                  <c:v>19.420000000000002</c:v>
                </c:pt>
                <c:pt idx="2">
                  <c:v>18.829999999999991</c:v>
                </c:pt>
                <c:pt idx="3">
                  <c:v>15.41</c:v>
                </c:pt>
                <c:pt idx="4">
                  <c:v>21.76</c:v>
                </c:pt>
                <c:pt idx="5">
                  <c:v>19.37</c:v>
                </c:pt>
                <c:pt idx="6">
                  <c:v>15.61</c:v>
                </c:pt>
                <c:pt idx="7">
                  <c:v>17.98</c:v>
                </c:pt>
                <c:pt idx="8">
                  <c:v>15.83</c:v>
                </c:pt>
                <c:pt idx="9">
                  <c:v>13.73</c:v>
                </c:pt>
              </c:numCache>
            </c:numRef>
          </c:val>
          <c:smooth val="0"/>
        </c:ser>
        <c:ser>
          <c:idx val="1"/>
          <c:order val="1"/>
          <c:tx>
            <c:strRef>
              <c:f>'M C'!$A$56</c:f>
              <c:strCache>
                <c:ptCount val="1"/>
                <c:pt idx="0">
                  <c:v>Contour ridges</c:v>
                </c:pt>
              </c:strCache>
            </c:strRef>
          </c:tx>
          <c:spPr>
            <a:ln w="28575" cap="rnd">
              <a:solidFill>
                <a:schemeClr val="accent2"/>
              </a:solidFill>
              <a:round/>
            </a:ln>
            <a:effectLst/>
          </c:spPr>
          <c:marker>
            <c:symbol val="none"/>
          </c:marker>
          <c:errBars>
            <c:errDir val="y"/>
            <c:errBarType val="both"/>
            <c:errValType val="cust"/>
            <c:noEndCap val="0"/>
            <c:plus>
              <c:numRef>
                <c:f>'M C'!$K$63:$T$63</c:f>
                <c:numCache>
                  <c:formatCode>General</c:formatCode>
                  <c:ptCount val="10"/>
                  <c:pt idx="0">
                    <c:v>0.51578419259738295</c:v>
                  </c:pt>
                  <c:pt idx="1">
                    <c:v>0.57022473639785198</c:v>
                  </c:pt>
                  <c:pt idx="2">
                    <c:v>0.72668625738117998</c:v>
                  </c:pt>
                  <c:pt idx="3">
                    <c:v>0.500749438342172</c:v>
                  </c:pt>
                  <c:pt idx="4">
                    <c:v>0.65643449787469299</c:v>
                  </c:pt>
                  <c:pt idx="5">
                    <c:v>0.72925047137454801</c:v>
                  </c:pt>
                  <c:pt idx="6">
                    <c:v>0.56168459417482097</c:v>
                  </c:pt>
                  <c:pt idx="7">
                    <c:v>0.59555821154051203</c:v>
                  </c:pt>
                  <c:pt idx="8">
                    <c:v>0.72269172773274104</c:v>
                  </c:pt>
                  <c:pt idx="9">
                    <c:v>0.44217266612339001</c:v>
                  </c:pt>
                </c:numCache>
              </c:numRef>
            </c:plus>
            <c:minus>
              <c:numRef>
                <c:f>'M C'!$K$63:$T$63</c:f>
                <c:numCache>
                  <c:formatCode>General</c:formatCode>
                  <c:ptCount val="10"/>
                  <c:pt idx="0">
                    <c:v>0.51578419259738295</c:v>
                  </c:pt>
                  <c:pt idx="1">
                    <c:v>0.57022473639785198</c:v>
                  </c:pt>
                  <c:pt idx="2">
                    <c:v>0.72668625738117998</c:v>
                  </c:pt>
                  <c:pt idx="3">
                    <c:v>0.500749438342172</c:v>
                  </c:pt>
                  <c:pt idx="4">
                    <c:v>0.65643449787469299</c:v>
                  </c:pt>
                  <c:pt idx="5">
                    <c:v>0.72925047137454801</c:v>
                  </c:pt>
                  <c:pt idx="6">
                    <c:v>0.56168459417482097</c:v>
                  </c:pt>
                  <c:pt idx="7">
                    <c:v>0.59555821154051203</c:v>
                  </c:pt>
                  <c:pt idx="8">
                    <c:v>0.72269172773274104</c:v>
                  </c:pt>
                  <c:pt idx="9">
                    <c:v>0.44217266612339001</c:v>
                  </c:pt>
                </c:numCache>
              </c:numRef>
            </c:minus>
            <c:spPr>
              <a:noFill/>
              <a:ln w="9525" cap="flat" cmpd="sng" algn="ctr">
                <a:solidFill>
                  <a:schemeClr val="tx1">
                    <a:lumMod val="65000"/>
                    <a:lumOff val="35000"/>
                  </a:schemeClr>
                </a:solidFill>
                <a:round/>
              </a:ln>
              <a:effectLst/>
            </c:spPr>
          </c:errBars>
          <c:cat>
            <c:numRef>
              <c:f>'M C'!$B$54:$K$54</c:f>
              <c:numCache>
                <c:formatCode>General</c:formatCode>
                <c:ptCount val="10"/>
                <c:pt idx="0">
                  <c:v>1</c:v>
                </c:pt>
                <c:pt idx="1">
                  <c:v>4</c:v>
                </c:pt>
                <c:pt idx="2">
                  <c:v>7</c:v>
                </c:pt>
                <c:pt idx="3">
                  <c:v>10</c:v>
                </c:pt>
                <c:pt idx="4">
                  <c:v>13</c:v>
                </c:pt>
                <c:pt idx="5">
                  <c:v>16</c:v>
                </c:pt>
                <c:pt idx="6">
                  <c:v>19</c:v>
                </c:pt>
                <c:pt idx="7">
                  <c:v>22</c:v>
                </c:pt>
                <c:pt idx="8">
                  <c:v>25</c:v>
                </c:pt>
                <c:pt idx="9">
                  <c:v>28</c:v>
                </c:pt>
              </c:numCache>
            </c:numRef>
          </c:cat>
          <c:val>
            <c:numRef>
              <c:f>'M C'!$B$56:$K$56</c:f>
              <c:numCache>
                <c:formatCode>General</c:formatCode>
                <c:ptCount val="10"/>
                <c:pt idx="0">
                  <c:v>15.74</c:v>
                </c:pt>
                <c:pt idx="1">
                  <c:v>18.2</c:v>
                </c:pt>
                <c:pt idx="2">
                  <c:v>18.25</c:v>
                </c:pt>
                <c:pt idx="3">
                  <c:v>14.23</c:v>
                </c:pt>
                <c:pt idx="4">
                  <c:v>20.76</c:v>
                </c:pt>
                <c:pt idx="5">
                  <c:v>18.510000000000009</c:v>
                </c:pt>
                <c:pt idx="6">
                  <c:v>16.07</c:v>
                </c:pt>
                <c:pt idx="7">
                  <c:v>17.89</c:v>
                </c:pt>
                <c:pt idx="8">
                  <c:v>15.26</c:v>
                </c:pt>
                <c:pt idx="9">
                  <c:v>13.62</c:v>
                </c:pt>
              </c:numCache>
            </c:numRef>
          </c:val>
          <c:smooth val="0"/>
        </c:ser>
        <c:ser>
          <c:idx val="2"/>
          <c:order val="2"/>
          <c:tx>
            <c:strRef>
              <c:f>'M C'!$A$57</c:f>
              <c:strCache>
                <c:ptCount val="1"/>
                <c:pt idx="0">
                  <c:v>Flat bed</c:v>
                </c:pt>
              </c:strCache>
            </c:strRef>
          </c:tx>
          <c:spPr>
            <a:ln w="28575" cap="rnd">
              <a:solidFill>
                <a:schemeClr val="accent3"/>
              </a:solidFill>
              <a:round/>
            </a:ln>
            <a:effectLst/>
          </c:spPr>
          <c:marker>
            <c:symbol val="none"/>
          </c:marker>
          <c:errBars>
            <c:errDir val="y"/>
            <c:errBarType val="both"/>
            <c:errValType val="cust"/>
            <c:noEndCap val="0"/>
            <c:plus>
              <c:numRef>
                <c:f>'M C'!$K$64:$T$64</c:f>
                <c:numCache>
                  <c:formatCode>General</c:formatCode>
                  <c:ptCount val="10"/>
                  <c:pt idx="0">
                    <c:v>0.25601106746909702</c:v>
                  </c:pt>
                  <c:pt idx="1">
                    <c:v>0.257196422992234</c:v>
                  </c:pt>
                  <c:pt idx="2">
                    <c:v>0.78043123762870104</c:v>
                  </c:pt>
                  <c:pt idx="3">
                    <c:v>0.32563719586885798</c:v>
                  </c:pt>
                  <c:pt idx="4">
                    <c:v>0.42576401914675699</c:v>
                  </c:pt>
                  <c:pt idx="5">
                    <c:v>0.309946231896222</c:v>
                  </c:pt>
                  <c:pt idx="6">
                    <c:v>0.42041646019155798</c:v>
                  </c:pt>
                  <c:pt idx="7">
                    <c:v>0.32744910546017197</c:v>
                  </c:pt>
                  <c:pt idx="8">
                    <c:v>0.67598076895722403</c:v>
                  </c:pt>
                  <c:pt idx="9">
                    <c:v>0.33249060137092601</c:v>
                  </c:pt>
                </c:numCache>
              </c:numRef>
            </c:plus>
            <c:minus>
              <c:numRef>
                <c:f>'M C'!$K$64:$T$64</c:f>
                <c:numCache>
                  <c:formatCode>General</c:formatCode>
                  <c:ptCount val="10"/>
                  <c:pt idx="0">
                    <c:v>0.25601106746909702</c:v>
                  </c:pt>
                  <c:pt idx="1">
                    <c:v>0.257196422992234</c:v>
                  </c:pt>
                  <c:pt idx="2">
                    <c:v>0.78043123762870104</c:v>
                  </c:pt>
                  <c:pt idx="3">
                    <c:v>0.32563719586885798</c:v>
                  </c:pt>
                  <c:pt idx="4">
                    <c:v>0.42576401914675699</c:v>
                  </c:pt>
                  <c:pt idx="5">
                    <c:v>0.309946231896222</c:v>
                  </c:pt>
                  <c:pt idx="6">
                    <c:v>0.42041646019155798</c:v>
                  </c:pt>
                  <c:pt idx="7">
                    <c:v>0.32744910546017197</c:v>
                  </c:pt>
                  <c:pt idx="8">
                    <c:v>0.67598076895722403</c:v>
                  </c:pt>
                  <c:pt idx="9">
                    <c:v>0.33249060137092601</c:v>
                  </c:pt>
                </c:numCache>
              </c:numRef>
            </c:minus>
            <c:spPr>
              <a:noFill/>
              <a:ln w="9525" cap="flat" cmpd="sng" algn="ctr">
                <a:solidFill>
                  <a:schemeClr val="tx1">
                    <a:lumMod val="65000"/>
                    <a:lumOff val="35000"/>
                  </a:schemeClr>
                </a:solidFill>
                <a:round/>
              </a:ln>
              <a:effectLst/>
            </c:spPr>
          </c:errBars>
          <c:cat>
            <c:numRef>
              <c:f>'M C'!$B$54:$K$54</c:f>
              <c:numCache>
                <c:formatCode>General</c:formatCode>
                <c:ptCount val="10"/>
                <c:pt idx="0">
                  <c:v>1</c:v>
                </c:pt>
                <c:pt idx="1">
                  <c:v>4</c:v>
                </c:pt>
                <c:pt idx="2">
                  <c:v>7</c:v>
                </c:pt>
                <c:pt idx="3">
                  <c:v>10</c:v>
                </c:pt>
                <c:pt idx="4">
                  <c:v>13</c:v>
                </c:pt>
                <c:pt idx="5">
                  <c:v>16</c:v>
                </c:pt>
                <c:pt idx="6">
                  <c:v>19</c:v>
                </c:pt>
                <c:pt idx="7">
                  <c:v>22</c:v>
                </c:pt>
                <c:pt idx="8">
                  <c:v>25</c:v>
                </c:pt>
                <c:pt idx="9">
                  <c:v>28</c:v>
                </c:pt>
              </c:numCache>
            </c:numRef>
          </c:cat>
          <c:val>
            <c:numRef>
              <c:f>'M C'!$B$57:$K$57</c:f>
              <c:numCache>
                <c:formatCode>General</c:formatCode>
                <c:ptCount val="10"/>
                <c:pt idx="0">
                  <c:v>12.98</c:v>
                </c:pt>
                <c:pt idx="1">
                  <c:v>15</c:v>
                </c:pt>
                <c:pt idx="2">
                  <c:v>14.05</c:v>
                </c:pt>
                <c:pt idx="3">
                  <c:v>11.22</c:v>
                </c:pt>
                <c:pt idx="4">
                  <c:v>19.07</c:v>
                </c:pt>
                <c:pt idx="5">
                  <c:v>15.74</c:v>
                </c:pt>
                <c:pt idx="6">
                  <c:v>12.11</c:v>
                </c:pt>
                <c:pt idx="7">
                  <c:v>13.5</c:v>
                </c:pt>
                <c:pt idx="8">
                  <c:v>11.79</c:v>
                </c:pt>
                <c:pt idx="9">
                  <c:v>10.58</c:v>
                </c:pt>
              </c:numCache>
            </c:numRef>
          </c:val>
          <c:smooth val="0"/>
        </c:ser>
        <c:ser>
          <c:idx val="3"/>
          <c:order val="3"/>
          <c:tx>
            <c:strRef>
              <c:f>'M C'!$A$58</c:f>
              <c:strCache>
                <c:ptCount val="1"/>
                <c:pt idx="0">
                  <c:v>Half moon</c:v>
                </c:pt>
              </c:strCache>
            </c:strRef>
          </c:tx>
          <c:spPr>
            <a:ln w="28575" cap="rnd">
              <a:solidFill>
                <a:schemeClr val="accent4"/>
              </a:solidFill>
              <a:round/>
            </a:ln>
            <a:effectLst/>
          </c:spPr>
          <c:marker>
            <c:symbol val="none"/>
          </c:marker>
          <c:errBars>
            <c:errDir val="y"/>
            <c:errBarType val="both"/>
            <c:errValType val="cust"/>
            <c:noEndCap val="0"/>
            <c:plus>
              <c:numRef>
                <c:f>'M C'!$K$65:$T$65</c:f>
                <c:numCache>
                  <c:formatCode>General</c:formatCode>
                  <c:ptCount val="10"/>
                  <c:pt idx="0">
                    <c:v>0.87670785708049104</c:v>
                  </c:pt>
                  <c:pt idx="1">
                    <c:v>0.35487967444379498</c:v>
                  </c:pt>
                  <c:pt idx="2">
                    <c:v>0.59893481837898399</c:v>
                  </c:pt>
                  <c:pt idx="3">
                    <c:v>0.231350203515507</c:v>
                  </c:pt>
                  <c:pt idx="4">
                    <c:v>0.60455906797158199</c:v>
                  </c:pt>
                  <c:pt idx="5">
                    <c:v>0.49874007926641201</c:v>
                  </c:pt>
                  <c:pt idx="6">
                    <c:v>0.48800614750226201</c:v>
                  </c:pt>
                  <c:pt idx="7">
                    <c:v>0.41015241069631703</c:v>
                  </c:pt>
                  <c:pt idx="8">
                    <c:v>0.458555249306631</c:v>
                  </c:pt>
                  <c:pt idx="9">
                    <c:v>0.37994242984957599</c:v>
                  </c:pt>
                </c:numCache>
              </c:numRef>
            </c:plus>
            <c:minus>
              <c:numRef>
                <c:f>'M C'!$K$65:$T$65</c:f>
                <c:numCache>
                  <c:formatCode>General</c:formatCode>
                  <c:ptCount val="10"/>
                  <c:pt idx="0">
                    <c:v>0.87670785708049104</c:v>
                  </c:pt>
                  <c:pt idx="1">
                    <c:v>0.35487967444379498</c:v>
                  </c:pt>
                  <c:pt idx="2">
                    <c:v>0.59893481837898399</c:v>
                  </c:pt>
                  <c:pt idx="3">
                    <c:v>0.231350203515507</c:v>
                  </c:pt>
                  <c:pt idx="4">
                    <c:v>0.60455906797158199</c:v>
                  </c:pt>
                  <c:pt idx="5">
                    <c:v>0.49874007926641201</c:v>
                  </c:pt>
                  <c:pt idx="6">
                    <c:v>0.48800614750226201</c:v>
                  </c:pt>
                  <c:pt idx="7">
                    <c:v>0.41015241069631703</c:v>
                  </c:pt>
                  <c:pt idx="8">
                    <c:v>0.458555249306631</c:v>
                  </c:pt>
                  <c:pt idx="9">
                    <c:v>0.37994242984957599</c:v>
                  </c:pt>
                </c:numCache>
              </c:numRef>
            </c:minus>
            <c:spPr>
              <a:noFill/>
              <a:ln w="9525" cap="flat" cmpd="sng" algn="ctr">
                <a:solidFill>
                  <a:schemeClr val="tx1">
                    <a:lumMod val="65000"/>
                    <a:lumOff val="35000"/>
                  </a:schemeClr>
                </a:solidFill>
                <a:round/>
              </a:ln>
              <a:effectLst/>
            </c:spPr>
          </c:errBars>
          <c:cat>
            <c:numRef>
              <c:f>'M C'!$B$54:$K$54</c:f>
              <c:numCache>
                <c:formatCode>General</c:formatCode>
                <c:ptCount val="10"/>
                <c:pt idx="0">
                  <c:v>1</c:v>
                </c:pt>
                <c:pt idx="1">
                  <c:v>4</c:v>
                </c:pt>
                <c:pt idx="2">
                  <c:v>7</c:v>
                </c:pt>
                <c:pt idx="3">
                  <c:v>10</c:v>
                </c:pt>
                <c:pt idx="4">
                  <c:v>13</c:v>
                </c:pt>
                <c:pt idx="5">
                  <c:v>16</c:v>
                </c:pt>
                <c:pt idx="6">
                  <c:v>19</c:v>
                </c:pt>
                <c:pt idx="7">
                  <c:v>22</c:v>
                </c:pt>
                <c:pt idx="8">
                  <c:v>25</c:v>
                </c:pt>
                <c:pt idx="9">
                  <c:v>28</c:v>
                </c:pt>
              </c:numCache>
            </c:numRef>
          </c:cat>
          <c:val>
            <c:numRef>
              <c:f>'M C'!$B$58:$K$58</c:f>
              <c:numCache>
                <c:formatCode>General</c:formatCode>
                <c:ptCount val="10"/>
                <c:pt idx="0">
                  <c:v>15.97</c:v>
                </c:pt>
                <c:pt idx="1">
                  <c:v>17.73</c:v>
                </c:pt>
                <c:pt idx="2">
                  <c:v>18.02</c:v>
                </c:pt>
                <c:pt idx="3">
                  <c:v>14.4</c:v>
                </c:pt>
                <c:pt idx="4">
                  <c:v>21.19</c:v>
                </c:pt>
                <c:pt idx="5">
                  <c:v>17.86</c:v>
                </c:pt>
                <c:pt idx="6">
                  <c:v>13.58</c:v>
                </c:pt>
                <c:pt idx="7">
                  <c:v>16.95</c:v>
                </c:pt>
                <c:pt idx="8">
                  <c:v>14.32</c:v>
                </c:pt>
                <c:pt idx="9">
                  <c:v>11.78</c:v>
                </c:pt>
              </c:numCache>
            </c:numRef>
          </c:val>
          <c:smooth val="0"/>
        </c:ser>
        <c:dLbls>
          <c:showLegendKey val="0"/>
          <c:showVal val="0"/>
          <c:showCatName val="0"/>
          <c:showSerName val="0"/>
          <c:showPercent val="0"/>
          <c:showBubbleSize val="0"/>
        </c:dLbls>
        <c:marker val="1"/>
        <c:smooth val="0"/>
        <c:axId val="159679488"/>
        <c:axId val="52645824"/>
      </c:lineChart>
      <c:catAx>
        <c:axId val="159679488"/>
        <c:scaling>
          <c:orientation val="minMax"/>
        </c:scaling>
        <c:delete val="0"/>
        <c:axPos val="b"/>
        <c:title>
          <c:tx>
            <c:rich>
              <a:bodyPr rot="0" vert="horz"/>
              <a:lstStyle/>
              <a:p>
                <a:pPr>
                  <a:defRPr sz="1200"/>
                </a:pPr>
                <a:r>
                  <a:rPr lang="en-US" sz="1200"/>
                  <a:t>Days from start of measurements</a:t>
                </a:r>
              </a:p>
            </c:rich>
          </c:tx>
          <c:layout>
            <c:manualLayout>
              <c:xMode val="edge"/>
              <c:yMode val="edge"/>
              <c:x val="0.348703335080504"/>
              <c:y val="0.80905949605165295"/>
            </c:manualLayout>
          </c:layout>
          <c:overlay val="0"/>
          <c:spPr>
            <a:noFill/>
            <a:ln>
              <a:noFill/>
            </a:ln>
            <a:effectLst/>
          </c:spPr>
        </c:title>
        <c:numFmt formatCode="General" sourceLinked="1"/>
        <c:majorTickMark val="cross"/>
        <c:minorTickMark val="none"/>
        <c:tickLblPos val="nextTo"/>
        <c:spPr>
          <a:noFill/>
          <a:ln w="15875" cap="flat" cmpd="sng" algn="ctr">
            <a:solidFill>
              <a:schemeClr val="tx1"/>
            </a:solidFill>
            <a:round/>
          </a:ln>
          <a:effectLst/>
        </c:spPr>
        <c:txPr>
          <a:bodyPr rot="-60000000" vert="horz"/>
          <a:lstStyle/>
          <a:p>
            <a:pPr>
              <a:defRPr sz="1200"/>
            </a:pPr>
            <a:endParaRPr lang="en-US"/>
          </a:p>
        </c:txPr>
        <c:crossAx val="52645824"/>
        <c:crosses val="autoZero"/>
        <c:auto val="1"/>
        <c:lblAlgn val="ctr"/>
        <c:lblOffset val="100"/>
        <c:noMultiLvlLbl val="0"/>
      </c:catAx>
      <c:valAx>
        <c:axId val="52645824"/>
        <c:scaling>
          <c:orientation val="minMax"/>
          <c:min val="5"/>
        </c:scaling>
        <c:delete val="0"/>
        <c:axPos val="l"/>
        <c:title>
          <c:tx>
            <c:rich>
              <a:bodyPr rot="-5400000" vert="horz"/>
              <a:lstStyle/>
              <a:p>
                <a:pPr>
                  <a:defRPr sz="1200"/>
                </a:pPr>
                <a:r>
                  <a:rPr lang="en-US" sz="1200"/>
                  <a:t>Volumetric soil moisture (%)</a:t>
                </a:r>
              </a:p>
            </c:rich>
          </c:tx>
          <c:layout/>
          <c:overlay val="0"/>
          <c:spPr>
            <a:noFill/>
            <a:ln>
              <a:noFill/>
            </a:ln>
            <a:effectLst/>
          </c:spPr>
        </c:title>
        <c:numFmt formatCode="General" sourceLinked="1"/>
        <c:majorTickMark val="cross"/>
        <c:minorTickMark val="none"/>
        <c:tickLblPos val="nextTo"/>
        <c:spPr>
          <a:noFill/>
          <a:ln w="15875">
            <a:solidFill>
              <a:schemeClr val="tx1"/>
            </a:solidFill>
          </a:ln>
          <a:effectLst/>
        </c:spPr>
        <c:txPr>
          <a:bodyPr rot="-60000000" vert="horz"/>
          <a:lstStyle/>
          <a:p>
            <a:pPr>
              <a:defRPr sz="1200"/>
            </a:pPr>
            <a:endParaRPr lang="en-US"/>
          </a:p>
        </c:txPr>
        <c:crossAx val="159679488"/>
        <c:crosses val="autoZero"/>
        <c:crossBetween val="between"/>
        <c:majorUnit val="5"/>
      </c:valAx>
      <c:spPr>
        <a:noFill/>
        <a:ln>
          <a:noFill/>
        </a:ln>
        <a:effectLst/>
      </c:spPr>
    </c:plotArea>
    <c:legend>
      <c:legendPos val="b"/>
      <c:layout/>
      <c:overlay val="0"/>
      <c:spPr>
        <a:noFill/>
        <a:ln>
          <a:noFill/>
        </a:ln>
        <a:effectLst/>
      </c:spPr>
      <c:txPr>
        <a:bodyPr rot="0" vert="horz"/>
        <a:lstStyle/>
        <a:p>
          <a:pPr>
            <a:defRPr sz="1200"/>
          </a:pPr>
          <a:endParaRPr lang="en-US"/>
        </a:p>
      </c:txPr>
    </c:legend>
    <c:plotVisOnly val="1"/>
    <c:dispBlanksAs val="gap"/>
    <c:showDLblsOverMax val="0"/>
  </c:chart>
  <c:spPr>
    <a:solidFill>
      <a:schemeClr val="bg1"/>
    </a:solidFill>
    <a:ln w="19050" cap="flat" cmpd="sng" algn="ctr">
      <a:solidFill>
        <a:schemeClr val="tx1"/>
      </a:solidFill>
      <a:round/>
    </a:ln>
    <a:effectLst/>
    <a:scene3d>
      <a:camera prst="orthographicFront"/>
      <a:lightRig rig="threePt" dir="t"/>
    </a:scene3d>
    <a:sp3d/>
  </c:spPr>
  <c:txPr>
    <a:bodyPr/>
    <a:lstStyle/>
    <a:p>
      <a:pPr>
        <a:defRPr sz="14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Sheet1!$B$28</c:f>
              <c:strCache>
                <c:ptCount val="1"/>
                <c:pt idx="0">
                  <c:v>On station</c:v>
                </c:pt>
              </c:strCache>
            </c:strRef>
          </c:tx>
          <c:spPr>
            <a:solidFill>
              <a:schemeClr val="accent1"/>
            </a:solidFill>
            <a:ln>
              <a:noFill/>
            </a:ln>
            <a:effectLst/>
            <a:scene3d>
              <a:camera prst="orthographicFront"/>
              <a:lightRig rig="threePt" dir="t"/>
            </a:scene3d>
            <a:sp3d>
              <a:bevelT/>
            </a:sp3d>
          </c:spPr>
          <c:invertIfNegative val="0"/>
          <c:errBars>
            <c:errBarType val="both"/>
            <c:errValType val="cust"/>
            <c:noEndCap val="0"/>
            <c:plus>
              <c:numRef>
                <c:f>Sheet1!$W$32:$Z$32</c:f>
                <c:numCache>
                  <c:formatCode>General</c:formatCode>
                  <c:ptCount val="4"/>
                  <c:pt idx="0">
                    <c:v>8.7170968663757495E-2</c:v>
                  </c:pt>
                  <c:pt idx="1">
                    <c:v>4.9587309208787303E-2</c:v>
                  </c:pt>
                  <c:pt idx="2">
                    <c:v>0.249039661673437</c:v>
                  </c:pt>
                  <c:pt idx="3">
                    <c:v>0.159733458541965</c:v>
                  </c:pt>
                </c:numCache>
              </c:numRef>
            </c:plus>
            <c:minus>
              <c:numRef>
                <c:f>Sheet1!$W$32:$Z$32</c:f>
                <c:numCache>
                  <c:formatCode>General</c:formatCode>
                  <c:ptCount val="4"/>
                  <c:pt idx="0">
                    <c:v>8.7170968663757495E-2</c:v>
                  </c:pt>
                  <c:pt idx="1">
                    <c:v>4.9587309208787303E-2</c:v>
                  </c:pt>
                  <c:pt idx="2">
                    <c:v>0.249039661673437</c:v>
                  </c:pt>
                  <c:pt idx="3">
                    <c:v>0.159733458541965</c:v>
                  </c:pt>
                </c:numCache>
              </c:numRef>
            </c:minus>
            <c:spPr>
              <a:noFill/>
              <a:ln w="9525" cap="flat" cmpd="sng" algn="ctr">
                <a:solidFill>
                  <a:schemeClr val="tx1">
                    <a:lumMod val="65000"/>
                    <a:lumOff val="35000"/>
                  </a:schemeClr>
                </a:solidFill>
                <a:round/>
              </a:ln>
              <a:effectLst/>
            </c:spPr>
          </c:errBars>
          <c:cat>
            <c:strRef>
              <c:f>Sheet1!$A$29:$A$32</c:f>
              <c:strCache>
                <c:ptCount val="4"/>
                <c:pt idx="0">
                  <c:v>Contour farming</c:v>
                </c:pt>
                <c:pt idx="1">
                  <c:v>Contour ridges</c:v>
                </c:pt>
                <c:pt idx="2">
                  <c:v>Flat bed</c:v>
                </c:pt>
                <c:pt idx="3">
                  <c:v>Half moon</c:v>
                </c:pt>
              </c:strCache>
            </c:strRef>
          </c:cat>
          <c:val>
            <c:numRef>
              <c:f>Sheet1!$B$29:$B$32</c:f>
              <c:numCache>
                <c:formatCode>General</c:formatCode>
                <c:ptCount val="4"/>
                <c:pt idx="0" formatCode="0.00">
                  <c:v>5.8</c:v>
                </c:pt>
                <c:pt idx="1">
                  <c:v>5.75</c:v>
                </c:pt>
                <c:pt idx="2" formatCode="0.00">
                  <c:v>3.7</c:v>
                </c:pt>
                <c:pt idx="3" formatCode="0.00">
                  <c:v>5.5</c:v>
                </c:pt>
              </c:numCache>
            </c:numRef>
          </c:val>
        </c:ser>
        <c:ser>
          <c:idx val="1"/>
          <c:order val="1"/>
          <c:tx>
            <c:strRef>
              <c:f>Sheet1!$C$28</c:f>
              <c:strCache>
                <c:ptCount val="1"/>
                <c:pt idx="0">
                  <c:v>On farm</c:v>
                </c:pt>
              </c:strCache>
            </c:strRef>
          </c:tx>
          <c:spPr>
            <a:solidFill>
              <a:schemeClr val="accent2"/>
            </a:solidFill>
            <a:ln>
              <a:noFill/>
            </a:ln>
            <a:effectLst/>
            <a:scene3d>
              <a:camera prst="orthographicFront"/>
              <a:lightRig rig="threePt" dir="t"/>
            </a:scene3d>
            <a:sp3d>
              <a:bevelT/>
            </a:sp3d>
          </c:spPr>
          <c:invertIfNegative val="0"/>
          <c:errBars>
            <c:errBarType val="both"/>
            <c:errValType val="cust"/>
            <c:noEndCap val="0"/>
            <c:plus>
              <c:numRef>
                <c:f>Sheet1!$W$33:$Z$33</c:f>
                <c:numCache>
                  <c:formatCode>General</c:formatCode>
                  <c:ptCount val="4"/>
                  <c:pt idx="0">
                    <c:v>0.22198474985157601</c:v>
                  </c:pt>
                  <c:pt idx="1">
                    <c:v>0.16924366063952501</c:v>
                  </c:pt>
                  <c:pt idx="2">
                    <c:v>0.15080858452577101</c:v>
                  </c:pt>
                  <c:pt idx="3">
                    <c:v>0.14352816216106701</c:v>
                  </c:pt>
                </c:numCache>
              </c:numRef>
            </c:plus>
            <c:minus>
              <c:numRef>
                <c:f>Sheet1!$W$33:$Z$33</c:f>
                <c:numCache>
                  <c:formatCode>General</c:formatCode>
                  <c:ptCount val="4"/>
                  <c:pt idx="0">
                    <c:v>0.22198474985157601</c:v>
                  </c:pt>
                  <c:pt idx="1">
                    <c:v>0.16924366063952501</c:v>
                  </c:pt>
                  <c:pt idx="2">
                    <c:v>0.15080858452577101</c:v>
                  </c:pt>
                  <c:pt idx="3">
                    <c:v>0.14352816216106701</c:v>
                  </c:pt>
                </c:numCache>
              </c:numRef>
            </c:minus>
            <c:spPr>
              <a:noFill/>
              <a:ln w="9525" cap="flat" cmpd="sng" algn="ctr">
                <a:solidFill>
                  <a:schemeClr val="tx1">
                    <a:lumMod val="65000"/>
                    <a:lumOff val="35000"/>
                  </a:schemeClr>
                </a:solidFill>
                <a:round/>
              </a:ln>
              <a:effectLst/>
            </c:spPr>
          </c:errBars>
          <c:cat>
            <c:strRef>
              <c:f>Sheet1!$A$29:$A$32</c:f>
              <c:strCache>
                <c:ptCount val="4"/>
                <c:pt idx="0">
                  <c:v>Contour farming</c:v>
                </c:pt>
                <c:pt idx="1">
                  <c:v>Contour ridges</c:v>
                </c:pt>
                <c:pt idx="2">
                  <c:v>Flat bed</c:v>
                </c:pt>
                <c:pt idx="3">
                  <c:v>Half moon</c:v>
                </c:pt>
              </c:strCache>
            </c:strRef>
          </c:cat>
          <c:val>
            <c:numRef>
              <c:f>Sheet1!$C$29:$C$32</c:f>
              <c:numCache>
                <c:formatCode>0.00</c:formatCode>
                <c:ptCount val="4"/>
                <c:pt idx="0">
                  <c:v>2.1709999999999998</c:v>
                </c:pt>
                <c:pt idx="1">
                  <c:v>1.865</c:v>
                </c:pt>
                <c:pt idx="2">
                  <c:v>1.07</c:v>
                </c:pt>
                <c:pt idx="3">
                  <c:v>1.925999999999999</c:v>
                </c:pt>
              </c:numCache>
            </c:numRef>
          </c:val>
        </c:ser>
        <c:dLbls>
          <c:showLegendKey val="0"/>
          <c:showVal val="0"/>
          <c:showCatName val="0"/>
          <c:showSerName val="0"/>
          <c:showPercent val="0"/>
          <c:showBubbleSize val="0"/>
        </c:dLbls>
        <c:gapWidth val="219"/>
        <c:overlap val="-27"/>
        <c:axId val="230178304"/>
        <c:axId val="52644096"/>
      </c:barChart>
      <c:catAx>
        <c:axId val="230178304"/>
        <c:scaling>
          <c:orientation val="minMax"/>
        </c:scaling>
        <c:delete val="0"/>
        <c:axPos val="b"/>
        <c:title>
          <c:tx>
            <c:rich>
              <a:bodyPr rot="0" vert="horz"/>
              <a:lstStyle/>
              <a:p>
                <a:pPr>
                  <a:defRPr sz="1200"/>
                </a:pPr>
                <a:r>
                  <a:rPr lang="en-US" sz="1200"/>
                  <a:t>Soil and water conservation measures</a:t>
                </a:r>
              </a:p>
            </c:rich>
          </c:tx>
          <c:layout>
            <c:manualLayout>
              <c:xMode val="edge"/>
              <c:yMode val="edge"/>
              <c:x val="0.34757494129023297"/>
              <c:y val="0.82105331175690499"/>
            </c:manualLayout>
          </c:layout>
          <c:overlay val="0"/>
          <c:spPr>
            <a:noFill/>
            <a:ln>
              <a:noFill/>
            </a:ln>
            <a:effectLst/>
          </c:spPr>
        </c:title>
        <c:numFmt formatCode="General" sourceLinked="1"/>
        <c:majorTickMark val="cross"/>
        <c:minorTickMark val="none"/>
        <c:tickLblPos val="nextTo"/>
        <c:spPr>
          <a:noFill/>
          <a:ln w="15875" cap="flat" cmpd="sng" algn="ctr">
            <a:solidFill>
              <a:schemeClr val="tx1"/>
            </a:solidFill>
            <a:round/>
          </a:ln>
          <a:effectLst/>
        </c:spPr>
        <c:txPr>
          <a:bodyPr rot="-60000000" vert="horz"/>
          <a:lstStyle/>
          <a:p>
            <a:pPr>
              <a:defRPr sz="1200"/>
            </a:pPr>
            <a:endParaRPr lang="en-US"/>
          </a:p>
        </c:txPr>
        <c:crossAx val="52644096"/>
        <c:crosses val="autoZero"/>
        <c:auto val="1"/>
        <c:lblAlgn val="ctr"/>
        <c:lblOffset val="100"/>
        <c:noMultiLvlLbl val="0"/>
      </c:catAx>
      <c:valAx>
        <c:axId val="52644096"/>
        <c:scaling>
          <c:orientation val="minMax"/>
        </c:scaling>
        <c:delete val="0"/>
        <c:axPos val="l"/>
        <c:title>
          <c:tx>
            <c:rich>
              <a:bodyPr rot="-5400000" vert="horz"/>
              <a:lstStyle/>
              <a:p>
                <a:pPr>
                  <a:defRPr sz="1200"/>
                </a:pPr>
                <a:r>
                  <a:rPr lang="en-US" sz="1200"/>
                  <a:t>Grain yield (t/ha)</a:t>
                </a:r>
              </a:p>
            </c:rich>
          </c:tx>
          <c:layout/>
          <c:overlay val="0"/>
          <c:spPr>
            <a:noFill/>
            <a:ln>
              <a:noFill/>
            </a:ln>
            <a:effectLst/>
          </c:spPr>
        </c:title>
        <c:numFmt formatCode="0.00" sourceLinked="1"/>
        <c:majorTickMark val="cross"/>
        <c:minorTickMark val="none"/>
        <c:tickLblPos val="nextTo"/>
        <c:spPr>
          <a:noFill/>
          <a:ln w="15875">
            <a:solidFill>
              <a:schemeClr val="tx1"/>
            </a:solidFill>
          </a:ln>
          <a:effectLst/>
        </c:spPr>
        <c:txPr>
          <a:bodyPr rot="-60000000" vert="horz"/>
          <a:lstStyle/>
          <a:p>
            <a:pPr>
              <a:defRPr sz="1200"/>
            </a:pPr>
            <a:endParaRPr lang="en-US"/>
          </a:p>
        </c:txPr>
        <c:crossAx val="230178304"/>
        <c:crosses val="autoZero"/>
        <c:crossBetween val="between"/>
        <c:majorUnit val="2"/>
      </c:valAx>
      <c:spPr>
        <a:noFill/>
        <a:ln>
          <a:noFill/>
        </a:ln>
        <a:effectLst/>
      </c:spPr>
    </c:plotArea>
    <c:legend>
      <c:legendPos val="b"/>
      <c:layout>
        <c:manualLayout>
          <c:xMode val="edge"/>
          <c:yMode val="edge"/>
          <c:x val="0.40260239673988102"/>
          <c:y val="0.901867990470411"/>
          <c:w val="0.30883029423953601"/>
          <c:h val="6.9588193648439101E-2"/>
        </c:manualLayout>
      </c:layout>
      <c:overlay val="0"/>
      <c:spPr>
        <a:noFill/>
        <a:ln>
          <a:noFill/>
        </a:ln>
        <a:effectLst/>
      </c:spPr>
      <c:txPr>
        <a:bodyPr rot="0" vert="horz"/>
        <a:lstStyle/>
        <a:p>
          <a:pPr>
            <a:defRPr sz="1200"/>
          </a:pPr>
          <a:endParaRPr lang="en-US"/>
        </a:p>
      </c:txPr>
    </c:legend>
    <c:plotVisOnly val="1"/>
    <c:dispBlanksAs val="gap"/>
    <c:showDLblsOverMax val="0"/>
  </c:chart>
  <c:spPr>
    <a:solidFill>
      <a:schemeClr val="bg1"/>
    </a:solidFill>
    <a:ln w="19050" cap="flat" cmpd="sng" algn="ctr">
      <a:solidFill>
        <a:schemeClr val="tx1"/>
      </a:solidFill>
      <a:round/>
    </a:ln>
    <a:effectLst/>
    <a:scene3d>
      <a:camera prst="orthographicFront"/>
      <a:lightRig rig="threePt" dir="t"/>
    </a:scene3d>
    <a:sp3d/>
  </c:spPr>
  <c:txPr>
    <a:bodyPr/>
    <a:lstStyle/>
    <a:p>
      <a:pPr>
        <a:defRPr sz="14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Sheet1!$B$2</c:f>
              <c:strCache>
                <c:ptCount val="1"/>
                <c:pt idx="0">
                  <c:v>On station</c:v>
                </c:pt>
              </c:strCache>
            </c:strRef>
          </c:tx>
          <c:spPr>
            <a:solidFill>
              <a:schemeClr val="accent1"/>
            </a:solidFill>
            <a:ln>
              <a:noFill/>
            </a:ln>
            <a:effectLst/>
            <a:scene3d>
              <a:camera prst="orthographicFront"/>
              <a:lightRig rig="threePt" dir="t"/>
            </a:scene3d>
            <a:sp3d>
              <a:bevelT/>
            </a:sp3d>
          </c:spPr>
          <c:invertIfNegative val="0"/>
          <c:errBars>
            <c:errBarType val="both"/>
            <c:errValType val="cust"/>
            <c:noEndCap val="0"/>
            <c:plus>
              <c:numRef>
                <c:f>Sheet1!$W$4:$Z$4</c:f>
                <c:numCache>
                  <c:formatCode>General</c:formatCode>
                  <c:ptCount val="4"/>
                  <c:pt idx="0">
                    <c:v>0.134969132273519</c:v>
                  </c:pt>
                  <c:pt idx="1">
                    <c:v>0.136879128552652</c:v>
                  </c:pt>
                  <c:pt idx="2">
                    <c:v>0.12965812418304701</c:v>
                  </c:pt>
                  <c:pt idx="3">
                    <c:v>9.8268764111490201E-2</c:v>
                  </c:pt>
                </c:numCache>
              </c:numRef>
            </c:plus>
            <c:minus>
              <c:numRef>
                <c:f>Sheet1!$W$4:$Z$4</c:f>
                <c:numCache>
                  <c:formatCode>General</c:formatCode>
                  <c:ptCount val="4"/>
                  <c:pt idx="0">
                    <c:v>0.134969132273519</c:v>
                  </c:pt>
                  <c:pt idx="1">
                    <c:v>0.136879128552652</c:v>
                  </c:pt>
                  <c:pt idx="2">
                    <c:v>0.12965812418304701</c:v>
                  </c:pt>
                  <c:pt idx="3">
                    <c:v>9.8268764111490201E-2</c:v>
                  </c:pt>
                </c:numCache>
              </c:numRef>
            </c:minus>
            <c:spPr>
              <a:noFill/>
              <a:ln w="9525" cap="flat" cmpd="sng" algn="ctr">
                <a:solidFill>
                  <a:schemeClr val="tx1">
                    <a:lumMod val="65000"/>
                    <a:lumOff val="35000"/>
                  </a:schemeClr>
                </a:solidFill>
                <a:round/>
              </a:ln>
              <a:effectLst/>
            </c:spPr>
          </c:errBars>
          <c:cat>
            <c:strRef>
              <c:f>Sheet1!$A$3:$A$6</c:f>
              <c:strCache>
                <c:ptCount val="4"/>
                <c:pt idx="0">
                  <c:v>Contour farming</c:v>
                </c:pt>
                <c:pt idx="1">
                  <c:v>Contour ridges</c:v>
                </c:pt>
                <c:pt idx="2">
                  <c:v>Flat bed</c:v>
                </c:pt>
                <c:pt idx="3">
                  <c:v>Half moon</c:v>
                </c:pt>
              </c:strCache>
            </c:strRef>
          </c:cat>
          <c:val>
            <c:numRef>
              <c:f>Sheet1!$B$3:$B$6</c:f>
              <c:numCache>
                <c:formatCode>0.00</c:formatCode>
                <c:ptCount val="4"/>
                <c:pt idx="0">
                  <c:v>1.83</c:v>
                </c:pt>
                <c:pt idx="1">
                  <c:v>1.75</c:v>
                </c:pt>
                <c:pt idx="2">
                  <c:v>1.65</c:v>
                </c:pt>
                <c:pt idx="3">
                  <c:v>1.79</c:v>
                </c:pt>
              </c:numCache>
            </c:numRef>
          </c:val>
        </c:ser>
        <c:ser>
          <c:idx val="1"/>
          <c:order val="1"/>
          <c:tx>
            <c:strRef>
              <c:f>Sheet1!$C$2</c:f>
              <c:strCache>
                <c:ptCount val="1"/>
                <c:pt idx="0">
                  <c:v>On farm</c:v>
                </c:pt>
              </c:strCache>
            </c:strRef>
          </c:tx>
          <c:spPr>
            <a:solidFill>
              <a:schemeClr val="accent2"/>
            </a:solidFill>
            <a:ln>
              <a:noFill/>
            </a:ln>
            <a:effectLst/>
            <a:scene3d>
              <a:camera prst="orthographicFront"/>
              <a:lightRig rig="threePt" dir="t"/>
            </a:scene3d>
            <a:sp3d>
              <a:bevelT/>
            </a:sp3d>
          </c:spPr>
          <c:invertIfNegative val="0"/>
          <c:errBars>
            <c:errBarType val="both"/>
            <c:errValType val="cust"/>
            <c:noEndCap val="0"/>
            <c:plus>
              <c:numRef>
                <c:f>Sheet1!$W$5:$Z$5</c:f>
                <c:numCache>
                  <c:formatCode>General</c:formatCode>
                  <c:ptCount val="4"/>
                  <c:pt idx="0">
                    <c:v>2.8578892323177601E-2</c:v>
                  </c:pt>
                  <c:pt idx="1">
                    <c:v>7.3391979916400799E-2</c:v>
                  </c:pt>
                  <c:pt idx="2">
                    <c:v>4.5810533049414501E-2</c:v>
                  </c:pt>
                  <c:pt idx="3">
                    <c:v>8.1560096755190603E-2</c:v>
                  </c:pt>
                </c:numCache>
              </c:numRef>
            </c:plus>
            <c:minus>
              <c:numRef>
                <c:f>Sheet1!$W$5:$Z$5</c:f>
                <c:numCache>
                  <c:formatCode>General</c:formatCode>
                  <c:ptCount val="4"/>
                  <c:pt idx="0">
                    <c:v>2.8578892323177601E-2</c:v>
                  </c:pt>
                  <c:pt idx="1">
                    <c:v>7.3391979916400799E-2</c:v>
                  </c:pt>
                  <c:pt idx="2">
                    <c:v>4.5810533049414501E-2</c:v>
                  </c:pt>
                  <c:pt idx="3">
                    <c:v>8.1560096755190603E-2</c:v>
                  </c:pt>
                </c:numCache>
              </c:numRef>
            </c:minus>
            <c:spPr>
              <a:noFill/>
              <a:ln w="9525" cap="flat" cmpd="sng" algn="ctr">
                <a:solidFill>
                  <a:schemeClr val="tx1">
                    <a:lumMod val="65000"/>
                    <a:lumOff val="35000"/>
                  </a:schemeClr>
                </a:solidFill>
                <a:round/>
              </a:ln>
              <a:effectLst/>
            </c:spPr>
          </c:errBars>
          <c:cat>
            <c:strRef>
              <c:f>Sheet1!$A$3:$A$6</c:f>
              <c:strCache>
                <c:ptCount val="4"/>
                <c:pt idx="0">
                  <c:v>Contour farming</c:v>
                </c:pt>
                <c:pt idx="1">
                  <c:v>Contour ridges</c:v>
                </c:pt>
                <c:pt idx="2">
                  <c:v>Flat bed</c:v>
                </c:pt>
                <c:pt idx="3">
                  <c:v>Half moon</c:v>
                </c:pt>
              </c:strCache>
            </c:strRef>
          </c:cat>
          <c:val>
            <c:numRef>
              <c:f>Sheet1!$C$3:$C$6</c:f>
              <c:numCache>
                <c:formatCode>0.00</c:formatCode>
                <c:ptCount val="4"/>
                <c:pt idx="0">
                  <c:v>1.81</c:v>
                </c:pt>
                <c:pt idx="1">
                  <c:v>1.48</c:v>
                </c:pt>
                <c:pt idx="2">
                  <c:v>1.41</c:v>
                </c:pt>
                <c:pt idx="3">
                  <c:v>1.71</c:v>
                </c:pt>
              </c:numCache>
            </c:numRef>
          </c:val>
        </c:ser>
        <c:dLbls>
          <c:showLegendKey val="0"/>
          <c:showVal val="0"/>
          <c:showCatName val="0"/>
          <c:showSerName val="0"/>
          <c:showPercent val="0"/>
          <c:showBubbleSize val="0"/>
        </c:dLbls>
        <c:gapWidth val="219"/>
        <c:overlap val="-27"/>
        <c:axId val="161622528"/>
        <c:axId val="52646976"/>
      </c:barChart>
      <c:catAx>
        <c:axId val="161622528"/>
        <c:scaling>
          <c:orientation val="minMax"/>
        </c:scaling>
        <c:delete val="0"/>
        <c:axPos val="b"/>
        <c:title>
          <c:tx>
            <c:rich>
              <a:bodyPr rot="0" vert="horz"/>
              <a:lstStyle/>
              <a:p>
                <a:pPr>
                  <a:defRPr sz="1200"/>
                </a:pPr>
                <a:r>
                  <a:rPr lang="en-US" sz="1200"/>
                  <a:t>Soil and water conservation measures</a:t>
                </a:r>
              </a:p>
            </c:rich>
          </c:tx>
          <c:layout>
            <c:manualLayout>
              <c:xMode val="edge"/>
              <c:yMode val="edge"/>
              <c:x val="0.28723910054616097"/>
              <c:y val="0.78670995069906802"/>
            </c:manualLayout>
          </c:layout>
          <c:overlay val="0"/>
          <c:spPr>
            <a:noFill/>
            <a:ln>
              <a:noFill/>
            </a:ln>
            <a:effectLst/>
          </c:spPr>
        </c:title>
        <c:numFmt formatCode="General" sourceLinked="1"/>
        <c:majorTickMark val="cross"/>
        <c:minorTickMark val="none"/>
        <c:tickLblPos val="nextTo"/>
        <c:spPr>
          <a:noFill/>
          <a:ln w="15875" cap="flat" cmpd="sng" algn="ctr">
            <a:solidFill>
              <a:schemeClr val="tx1"/>
            </a:solidFill>
            <a:round/>
          </a:ln>
          <a:effectLst/>
        </c:spPr>
        <c:txPr>
          <a:bodyPr rot="-60000000" vert="horz"/>
          <a:lstStyle/>
          <a:p>
            <a:pPr>
              <a:defRPr sz="1200"/>
            </a:pPr>
            <a:endParaRPr lang="en-US"/>
          </a:p>
        </c:txPr>
        <c:crossAx val="52646976"/>
        <c:crosses val="autoZero"/>
        <c:auto val="1"/>
        <c:lblAlgn val="ctr"/>
        <c:lblOffset val="100"/>
        <c:noMultiLvlLbl val="0"/>
      </c:catAx>
      <c:valAx>
        <c:axId val="52646976"/>
        <c:scaling>
          <c:orientation val="minMax"/>
          <c:max val="2"/>
          <c:min val="1"/>
        </c:scaling>
        <c:delete val="0"/>
        <c:axPos val="l"/>
        <c:title>
          <c:tx>
            <c:rich>
              <a:bodyPr rot="-5400000" vert="horz"/>
              <a:lstStyle/>
              <a:p>
                <a:pPr>
                  <a:defRPr sz="1200" b="0"/>
                </a:pPr>
                <a:r>
                  <a:rPr lang="en-US" sz="1200" b="1" dirty="0"/>
                  <a:t>Grain</a:t>
                </a:r>
                <a:r>
                  <a:rPr lang="en-US" sz="1200" b="0" dirty="0"/>
                  <a:t> yield (t/ha)</a:t>
                </a:r>
              </a:p>
            </c:rich>
          </c:tx>
          <c:layout/>
          <c:overlay val="0"/>
          <c:spPr>
            <a:noFill/>
            <a:ln>
              <a:noFill/>
            </a:ln>
            <a:effectLst/>
          </c:spPr>
        </c:title>
        <c:numFmt formatCode="0.00" sourceLinked="1"/>
        <c:majorTickMark val="cross"/>
        <c:minorTickMark val="none"/>
        <c:tickLblPos val="nextTo"/>
        <c:spPr>
          <a:noFill/>
          <a:ln w="15875">
            <a:solidFill>
              <a:schemeClr val="tx1"/>
            </a:solidFill>
          </a:ln>
          <a:effectLst/>
        </c:spPr>
        <c:txPr>
          <a:bodyPr rot="-60000000" vert="horz"/>
          <a:lstStyle/>
          <a:p>
            <a:pPr>
              <a:defRPr sz="1200"/>
            </a:pPr>
            <a:endParaRPr lang="en-US"/>
          </a:p>
        </c:txPr>
        <c:crossAx val="161622528"/>
        <c:crosses val="autoZero"/>
        <c:crossBetween val="between"/>
        <c:majorUnit val="0.4"/>
      </c:valAx>
      <c:spPr>
        <a:noFill/>
        <a:ln>
          <a:noFill/>
        </a:ln>
        <a:effectLst/>
      </c:spPr>
    </c:plotArea>
    <c:legend>
      <c:legendPos val="b"/>
      <c:layout/>
      <c:overlay val="0"/>
      <c:spPr>
        <a:noFill/>
        <a:ln>
          <a:noFill/>
        </a:ln>
        <a:effectLst/>
      </c:spPr>
      <c:txPr>
        <a:bodyPr rot="0" vert="horz"/>
        <a:lstStyle/>
        <a:p>
          <a:pPr>
            <a:defRPr sz="1200"/>
          </a:pPr>
          <a:endParaRPr lang="en-US"/>
        </a:p>
      </c:txPr>
    </c:legend>
    <c:plotVisOnly val="1"/>
    <c:dispBlanksAs val="gap"/>
    <c:showDLblsOverMax val="0"/>
  </c:chart>
  <c:spPr>
    <a:solidFill>
      <a:schemeClr val="bg1"/>
    </a:solidFill>
    <a:ln w="19050" cap="flat" cmpd="sng" algn="ctr">
      <a:solidFill>
        <a:schemeClr val="tx1"/>
      </a:solidFill>
      <a:round/>
    </a:ln>
    <a:effectLst/>
    <a:scene3d>
      <a:camera prst="orthographicFront"/>
      <a:lightRig rig="threePt" dir="t"/>
    </a:scene3d>
    <a:sp3d/>
  </c:spPr>
  <c:txPr>
    <a:bodyPr/>
    <a:lstStyle/>
    <a:p>
      <a:pPr>
        <a:defRPr sz="14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Sheet1!$B$50</c:f>
              <c:strCache>
                <c:ptCount val="1"/>
                <c:pt idx="0">
                  <c:v>On station</c:v>
                </c:pt>
              </c:strCache>
            </c:strRef>
          </c:tx>
          <c:spPr>
            <a:solidFill>
              <a:schemeClr val="accent1"/>
            </a:solidFill>
            <a:ln>
              <a:noFill/>
            </a:ln>
            <a:effectLst/>
            <a:scene3d>
              <a:camera prst="orthographicFront"/>
              <a:lightRig rig="threePt" dir="t"/>
            </a:scene3d>
            <a:sp3d>
              <a:bevelT/>
            </a:sp3d>
          </c:spPr>
          <c:invertIfNegative val="0"/>
          <c:errBars>
            <c:errBarType val="both"/>
            <c:errValType val="cust"/>
            <c:noEndCap val="0"/>
            <c:plus>
              <c:numRef>
                <c:f>Sheet1!$M$67:$P$67</c:f>
                <c:numCache>
                  <c:formatCode>General</c:formatCode>
                  <c:ptCount val="4"/>
                  <c:pt idx="0">
                    <c:v>0.26434545299384099</c:v>
                  </c:pt>
                  <c:pt idx="1">
                    <c:v>0.110436172281314</c:v>
                  </c:pt>
                  <c:pt idx="2">
                    <c:v>0.34440351011245202</c:v>
                  </c:pt>
                  <c:pt idx="3">
                    <c:v>0.55335635828935703</c:v>
                  </c:pt>
                </c:numCache>
              </c:numRef>
            </c:plus>
            <c:minus>
              <c:numRef>
                <c:f>Sheet1!$M$67:$P$67</c:f>
                <c:numCache>
                  <c:formatCode>General</c:formatCode>
                  <c:ptCount val="4"/>
                  <c:pt idx="0">
                    <c:v>0.26434545299384099</c:v>
                  </c:pt>
                  <c:pt idx="1">
                    <c:v>0.110436172281314</c:v>
                  </c:pt>
                  <c:pt idx="2">
                    <c:v>0.34440351011245202</c:v>
                  </c:pt>
                  <c:pt idx="3">
                    <c:v>0.55335635828935703</c:v>
                  </c:pt>
                </c:numCache>
              </c:numRef>
            </c:minus>
            <c:spPr>
              <a:noFill/>
              <a:ln w="9525" cap="flat" cmpd="sng" algn="ctr">
                <a:solidFill>
                  <a:schemeClr val="tx1">
                    <a:lumMod val="65000"/>
                    <a:lumOff val="35000"/>
                  </a:schemeClr>
                </a:solidFill>
                <a:round/>
              </a:ln>
              <a:effectLst/>
            </c:spPr>
          </c:errBars>
          <c:cat>
            <c:strRef>
              <c:f>Sheet1!$A$51:$A$54</c:f>
              <c:strCache>
                <c:ptCount val="4"/>
                <c:pt idx="0">
                  <c:v>Contour farming</c:v>
                </c:pt>
                <c:pt idx="1">
                  <c:v>Contour ridges</c:v>
                </c:pt>
                <c:pt idx="2">
                  <c:v>Flat bed</c:v>
                </c:pt>
                <c:pt idx="3">
                  <c:v>Half moon</c:v>
                </c:pt>
              </c:strCache>
            </c:strRef>
          </c:cat>
          <c:val>
            <c:numRef>
              <c:f>Sheet1!$B$51:$B$54</c:f>
              <c:numCache>
                <c:formatCode>0.00</c:formatCode>
                <c:ptCount val="4"/>
                <c:pt idx="0">
                  <c:v>5.03</c:v>
                </c:pt>
                <c:pt idx="1">
                  <c:v>4.29</c:v>
                </c:pt>
                <c:pt idx="2">
                  <c:v>3.35</c:v>
                </c:pt>
                <c:pt idx="3">
                  <c:v>4.1099999999999994</c:v>
                </c:pt>
              </c:numCache>
            </c:numRef>
          </c:val>
        </c:ser>
        <c:ser>
          <c:idx val="1"/>
          <c:order val="1"/>
          <c:tx>
            <c:strRef>
              <c:f>Sheet1!$C$50</c:f>
              <c:strCache>
                <c:ptCount val="1"/>
                <c:pt idx="0">
                  <c:v>On farm</c:v>
                </c:pt>
              </c:strCache>
            </c:strRef>
          </c:tx>
          <c:spPr>
            <a:solidFill>
              <a:schemeClr val="accent2"/>
            </a:solidFill>
            <a:ln>
              <a:noFill/>
            </a:ln>
            <a:effectLst/>
            <a:scene3d>
              <a:camera prst="orthographicFront"/>
              <a:lightRig rig="threePt" dir="t"/>
            </a:scene3d>
            <a:sp3d>
              <a:bevelT/>
            </a:sp3d>
          </c:spPr>
          <c:invertIfNegative val="0"/>
          <c:errBars>
            <c:errBarType val="both"/>
            <c:errValType val="cust"/>
            <c:noEndCap val="0"/>
            <c:plus>
              <c:numRef>
                <c:f>Sheet1!$M$68:$P$68</c:f>
                <c:numCache>
                  <c:formatCode>General</c:formatCode>
                  <c:ptCount val="4"/>
                  <c:pt idx="0">
                    <c:v>0.154967141080988</c:v>
                  </c:pt>
                  <c:pt idx="1">
                    <c:v>0.121452932508091</c:v>
                  </c:pt>
                  <c:pt idx="2">
                    <c:v>0.32653693569084902</c:v>
                  </c:pt>
                  <c:pt idx="3">
                    <c:v>0.24534420265777099</c:v>
                  </c:pt>
                </c:numCache>
              </c:numRef>
            </c:plus>
            <c:minus>
              <c:numRef>
                <c:f>Sheet1!$M$68:$P$68</c:f>
                <c:numCache>
                  <c:formatCode>General</c:formatCode>
                  <c:ptCount val="4"/>
                  <c:pt idx="0">
                    <c:v>0.154967141080988</c:v>
                  </c:pt>
                  <c:pt idx="1">
                    <c:v>0.121452932508091</c:v>
                  </c:pt>
                  <c:pt idx="2">
                    <c:v>0.32653693569084902</c:v>
                  </c:pt>
                  <c:pt idx="3">
                    <c:v>0.24534420265777099</c:v>
                  </c:pt>
                </c:numCache>
              </c:numRef>
            </c:minus>
            <c:spPr>
              <a:noFill/>
              <a:ln w="9525" cap="flat" cmpd="sng" algn="ctr">
                <a:solidFill>
                  <a:schemeClr val="tx1">
                    <a:lumMod val="65000"/>
                    <a:lumOff val="35000"/>
                  </a:schemeClr>
                </a:solidFill>
                <a:round/>
              </a:ln>
              <a:effectLst/>
            </c:spPr>
          </c:errBars>
          <c:cat>
            <c:strRef>
              <c:f>Sheet1!$A$51:$A$54</c:f>
              <c:strCache>
                <c:ptCount val="4"/>
                <c:pt idx="0">
                  <c:v>Contour farming</c:v>
                </c:pt>
                <c:pt idx="1">
                  <c:v>Contour ridges</c:v>
                </c:pt>
                <c:pt idx="2">
                  <c:v>Flat bed</c:v>
                </c:pt>
                <c:pt idx="3">
                  <c:v>Half moon</c:v>
                </c:pt>
              </c:strCache>
            </c:strRef>
          </c:cat>
          <c:val>
            <c:numRef>
              <c:f>Sheet1!$C$51:$C$54</c:f>
              <c:numCache>
                <c:formatCode>0.00</c:formatCode>
                <c:ptCount val="4"/>
                <c:pt idx="0">
                  <c:v>4.6599999999999957</c:v>
                </c:pt>
                <c:pt idx="1">
                  <c:v>4</c:v>
                </c:pt>
                <c:pt idx="2">
                  <c:v>2.99</c:v>
                </c:pt>
                <c:pt idx="3">
                  <c:v>4.0199999999999996</c:v>
                </c:pt>
              </c:numCache>
            </c:numRef>
          </c:val>
        </c:ser>
        <c:dLbls>
          <c:showLegendKey val="0"/>
          <c:showVal val="0"/>
          <c:showCatName val="0"/>
          <c:showSerName val="0"/>
          <c:showPercent val="0"/>
          <c:showBubbleSize val="0"/>
        </c:dLbls>
        <c:gapWidth val="219"/>
        <c:overlap val="-27"/>
        <c:axId val="230177792"/>
        <c:axId val="53539328"/>
      </c:barChart>
      <c:catAx>
        <c:axId val="230177792"/>
        <c:scaling>
          <c:orientation val="minMax"/>
        </c:scaling>
        <c:delete val="0"/>
        <c:axPos val="b"/>
        <c:title>
          <c:tx>
            <c:rich>
              <a:bodyPr rot="0" spcFirstLastPara="1" vertOverflow="ellipsis" vert="horz" wrap="square" anchor="ctr" anchorCtr="1"/>
              <a:lstStyle/>
              <a:p>
                <a:pPr>
                  <a:defRPr sz="1200" b="1" i="0" u="none" strike="noStrike" kern="1200" baseline="0">
                    <a:solidFill>
                      <a:schemeClr val="tx1"/>
                    </a:solidFill>
                    <a:latin typeface="+mn-lt"/>
                    <a:ea typeface="+mn-ea"/>
                    <a:cs typeface="+mn-cs"/>
                  </a:defRPr>
                </a:pPr>
                <a:r>
                  <a:rPr lang="en-US" sz="1200" b="1">
                    <a:solidFill>
                      <a:schemeClr val="tx1"/>
                    </a:solidFill>
                  </a:rPr>
                  <a:t>Soil and waterconservation measures</a:t>
                </a:r>
              </a:p>
            </c:rich>
          </c:tx>
          <c:layout>
            <c:manualLayout>
              <c:xMode val="edge"/>
              <c:yMode val="edge"/>
              <c:x val="0.32608750626576399"/>
              <c:y val="0.79765583932683404"/>
            </c:manualLayout>
          </c:layout>
          <c:overlay val="0"/>
          <c:spPr>
            <a:noFill/>
            <a:ln>
              <a:noFill/>
            </a:ln>
            <a:effectLst/>
          </c:spPr>
        </c:title>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3539328"/>
        <c:crosses val="autoZero"/>
        <c:auto val="1"/>
        <c:lblAlgn val="ctr"/>
        <c:lblOffset val="100"/>
        <c:noMultiLvlLbl val="0"/>
      </c:catAx>
      <c:valAx>
        <c:axId val="53539328"/>
        <c:scaling>
          <c:orientation val="minMax"/>
          <c:min val="2"/>
        </c:scaling>
        <c:delete val="0"/>
        <c:axPos val="l"/>
        <c:title>
          <c:tx>
            <c:rich>
              <a:bodyPr rot="-5400000" spcFirstLastPara="1" vertOverflow="ellipsis" vert="horz" wrap="square" anchor="ctr" anchorCtr="1"/>
              <a:lstStyle/>
              <a:p>
                <a:pPr>
                  <a:defRPr sz="1200" b="1" i="0" u="none" strike="noStrike" kern="1200" baseline="0">
                    <a:solidFill>
                      <a:schemeClr val="tx1"/>
                    </a:solidFill>
                    <a:latin typeface="+mn-lt"/>
                    <a:ea typeface="+mn-ea"/>
                    <a:cs typeface="+mn-cs"/>
                  </a:defRPr>
                </a:pPr>
                <a:r>
                  <a:rPr lang="en-US" sz="1200" b="1">
                    <a:solidFill>
                      <a:schemeClr val="tx1"/>
                    </a:solidFill>
                  </a:rPr>
                  <a:t>Grain yield (t/ha)</a:t>
                </a:r>
              </a:p>
            </c:rich>
          </c:tx>
          <c:layout/>
          <c:overlay val="0"/>
          <c:spPr>
            <a:noFill/>
            <a:ln>
              <a:noFill/>
            </a:ln>
            <a:effectLst/>
          </c:spPr>
        </c:title>
        <c:numFmt formatCode="0.00" sourceLinked="1"/>
        <c:majorTickMark val="cross"/>
        <c:minorTickMark val="none"/>
        <c:tickLblPos val="nextTo"/>
        <c:spPr>
          <a:noFill/>
          <a:ln w="15875">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30177792"/>
        <c:crosses val="autoZero"/>
        <c:crossBetween val="between"/>
        <c:majorUnit val="1"/>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solidFill>
      <a:schemeClr val="bg1"/>
    </a:solidFill>
    <a:ln w="19050" cap="flat" cmpd="sng" algn="ctr">
      <a:solidFill>
        <a:schemeClr val="tx1"/>
      </a:solidFill>
      <a:round/>
    </a:ln>
    <a:effectLst/>
  </c:spPr>
  <c:txPr>
    <a:bodyPr/>
    <a:lstStyle/>
    <a:p>
      <a:pPr algn="ctr">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54A92B-2234-415E-A8F2-F58A89B20DBC}" type="datetimeFigureOut">
              <a:rPr lang="en-US" smtClean="0"/>
              <a:t>12/14/2016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845608-D2C7-49E5-9E04-9F475A95DFC1}" type="slidenum">
              <a:rPr lang="en-US" smtClean="0"/>
              <a:t>‹#›</a:t>
            </a:fld>
            <a:endParaRPr lang="en-US"/>
          </a:p>
        </p:txBody>
      </p:sp>
    </p:spTree>
    <p:extLst>
      <p:ext uri="{BB962C8B-B14F-4D97-AF65-F5344CB8AC3E}">
        <p14:creationId xmlns:p14="http://schemas.microsoft.com/office/powerpoint/2010/main" val="24732594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C845608-D2C7-49E5-9E04-9F475A95DFC1}" type="slidenum">
              <a:rPr lang="en-US" smtClean="0"/>
              <a:t>2</a:t>
            </a:fld>
            <a:endParaRPr lang="en-US"/>
          </a:p>
        </p:txBody>
      </p:sp>
    </p:spTree>
    <p:extLst>
      <p:ext uri="{BB962C8B-B14F-4D97-AF65-F5344CB8AC3E}">
        <p14:creationId xmlns:p14="http://schemas.microsoft.com/office/powerpoint/2010/main" val="2576323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542335-5AE1-40C0-B9C8-06425AACECA0}" type="datetime1">
              <a:rPr lang="en-US" smtClean="0"/>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3825219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696EF8-6DEA-4D6B-A673-545E5449C1A3}" type="datetime1">
              <a:rPr lang="en-US" smtClean="0"/>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571888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0707BD-A5B7-4F8E-A0CE-DAB2BFDA9B94}" type="datetime1">
              <a:rPr lang="en-US" smtClean="0"/>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2615364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F2293C-3AB7-483A-B17B-918A6E8AC50E}" type="datetime1">
              <a:rPr lang="en-US" smtClean="0"/>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2504577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269908-1586-4C04-AC1B-45DDA322989E}" type="datetime1">
              <a:rPr lang="en-US" smtClean="0"/>
              <a:t>12/14/2016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3165682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4EFE55-4ABB-4E99-9B2E-6A67F6698460}" type="datetime1">
              <a:rPr lang="en-US" smtClean="0"/>
              <a:t>12/14/2016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587514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A4B87B3-11B3-4B61-A5C2-BE0C84BE9D2E}" type="datetime1">
              <a:rPr lang="en-US" smtClean="0"/>
              <a:t>12/14/2016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445599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58AA6A-26CD-494D-B17E-6C8332316E77}" type="datetime1">
              <a:rPr lang="en-US" smtClean="0"/>
              <a:t>12/14/2016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943384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31DDE6-5C72-4E7A-9A62-C36AA9DF1C1F}" type="datetime1">
              <a:rPr lang="en-US" smtClean="0"/>
              <a:t>12/14/2016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2979200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1B4FFC-76D4-4B70-AD24-9A6E852C273C}" type="datetime1">
              <a:rPr lang="en-US" smtClean="0"/>
              <a:t>12/14/2016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3979066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4075C3-18EC-420E-A31A-0005D32B5C59}" type="datetime1">
              <a:rPr lang="en-US" smtClean="0"/>
              <a:t>12/14/2016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3268466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C228C6-1CFA-494F-9025-B7662BEEBF27}" type="datetime1">
              <a:rPr lang="en-US" smtClean="0"/>
              <a:t>12/14/2016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196313162"/>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197026"/>
            <a:ext cx="12191999" cy="2064537"/>
          </a:xfrm>
        </p:spPr>
        <p:txBody>
          <a:bodyPr>
            <a:noAutofit/>
          </a:bodyPr>
          <a:lstStyle/>
          <a:p>
            <a:r>
              <a:rPr lang="en-US" sz="3600" b="1" dirty="0">
                <a:latin typeface="Times New Roman" panose="02020603050405020304" pitchFamily="18" charset="0"/>
                <a:cs typeface="Times New Roman" panose="02020603050405020304" pitchFamily="18" charset="0"/>
              </a:rPr>
              <a:t>Soil and Water Management Techniques to Improve Soil Moisture for Maize, Cowpea and Soybean Production in Northern Ghana</a:t>
            </a:r>
            <a:endParaRPr lang="en-US" sz="34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524000" y="4677832"/>
            <a:ext cx="9144000" cy="2000251"/>
          </a:xfrm>
        </p:spPr>
        <p:txBody>
          <a:bodyPr>
            <a:noAutofit/>
          </a:bodyPr>
          <a:lstStyle/>
          <a:p>
            <a:pPr lvl="0">
              <a:lnSpc>
                <a:spcPct val="107000"/>
              </a:lnSpc>
            </a:pPr>
            <a:r>
              <a:rPr lang="en-US" dirty="0" err="1" smtClean="0">
                <a:solidFill>
                  <a:prstClr val="black"/>
                </a:solidFill>
                <a:latin typeface="Garamond" panose="02020404030301010803" pitchFamily="18" charset="0"/>
                <a:ea typeface="Calibri" panose="020F0502020204030204" pitchFamily="34" charset="0"/>
                <a:cs typeface="Calibri" panose="020F0502020204030204" pitchFamily="34" charset="0"/>
              </a:rPr>
              <a:t>Eliasu</a:t>
            </a:r>
            <a:r>
              <a:rPr lang="en-US" dirty="0" smtClean="0">
                <a:solidFill>
                  <a:prstClr val="black"/>
                </a:solidFill>
                <a:latin typeface="Garamond" panose="02020404030301010803" pitchFamily="18" charset="0"/>
                <a:ea typeface="Calibri" panose="020F0502020204030204" pitchFamily="34" charset="0"/>
                <a:cs typeface="Calibri" panose="020F0502020204030204" pitchFamily="34" charset="0"/>
              </a:rPr>
              <a:t> </a:t>
            </a:r>
            <a:r>
              <a:rPr lang="en-US" dirty="0">
                <a:solidFill>
                  <a:prstClr val="black"/>
                </a:solidFill>
                <a:latin typeface="Garamond" panose="02020404030301010803" pitchFamily="18" charset="0"/>
                <a:ea typeface="Calibri" panose="020F0502020204030204" pitchFamily="34" charset="0"/>
                <a:cs typeface="Calibri" panose="020F0502020204030204" pitchFamily="34" charset="0"/>
              </a:rPr>
              <a:t>Salifu</a:t>
            </a:r>
            <a:r>
              <a:rPr lang="en-US" baseline="30000" dirty="0">
                <a:solidFill>
                  <a:prstClr val="black"/>
                </a:solidFill>
                <a:latin typeface="Garamond" panose="02020404030301010803" pitchFamily="18" charset="0"/>
                <a:ea typeface="Calibri" panose="020F0502020204030204" pitchFamily="34" charset="0"/>
                <a:cs typeface="Calibri" panose="020F0502020204030204" pitchFamily="34" charset="0"/>
              </a:rPr>
              <a:t>1</a:t>
            </a:r>
            <a:r>
              <a:rPr lang="en-US" dirty="0">
                <a:solidFill>
                  <a:prstClr val="black"/>
                </a:solidFill>
                <a:latin typeface="Garamond" panose="02020404030301010803" pitchFamily="18" charset="0"/>
                <a:ea typeface="Calibri" panose="020F0502020204030204" pitchFamily="34" charset="0"/>
                <a:cs typeface="Calibri" panose="020F0502020204030204" pitchFamily="34" charset="0"/>
              </a:rPr>
              <a:t>,</a:t>
            </a:r>
            <a:r>
              <a:rPr lang="en-US" dirty="0">
                <a:solidFill>
                  <a:prstClr val="black"/>
                </a:solidFill>
                <a:latin typeface="Calibri" panose="020F0502020204030204" pitchFamily="34" charset="0"/>
                <a:ea typeface="Calibri" panose="020F0502020204030204" pitchFamily="34" charset="0"/>
                <a:cs typeface="Times New Roman" panose="02020603050405020304" pitchFamily="18" charset="0"/>
              </a:rPr>
              <a:t> </a:t>
            </a:r>
            <a:r>
              <a:rPr lang="en-US" dirty="0">
                <a:solidFill>
                  <a:prstClr val="black"/>
                </a:solidFill>
                <a:latin typeface="Garamond" panose="02020404030301010803" pitchFamily="18" charset="0"/>
                <a:ea typeface="Calibri" panose="020F0502020204030204" pitchFamily="34" charset="0"/>
                <a:cs typeface="Calibri" panose="020F0502020204030204" pitchFamily="34" charset="0"/>
              </a:rPr>
              <a:t>Wilson </a:t>
            </a:r>
            <a:r>
              <a:rPr lang="en-US" dirty="0" err="1">
                <a:solidFill>
                  <a:prstClr val="black"/>
                </a:solidFill>
                <a:latin typeface="Garamond" panose="02020404030301010803" pitchFamily="18" charset="0"/>
                <a:ea typeface="Calibri" panose="020F0502020204030204" pitchFamily="34" charset="0"/>
                <a:cs typeface="Calibri" panose="020F0502020204030204" pitchFamily="34" charset="0"/>
              </a:rPr>
              <a:t>Agyei</a:t>
            </a:r>
            <a:r>
              <a:rPr lang="en-US" dirty="0">
                <a:solidFill>
                  <a:prstClr val="black"/>
                </a:solidFill>
                <a:latin typeface="Garamond" panose="02020404030301010803" pitchFamily="18" charset="0"/>
                <a:ea typeface="Calibri" panose="020F0502020204030204" pitchFamily="34" charset="0"/>
                <a:cs typeface="Calibri" panose="020F0502020204030204" pitchFamily="34" charset="0"/>
              </a:rPr>
              <a:t> Agyare</a:t>
            </a:r>
            <a:r>
              <a:rPr lang="en-US" baseline="30000" dirty="0">
                <a:solidFill>
                  <a:prstClr val="black"/>
                </a:solidFill>
                <a:latin typeface="Garamond" panose="02020404030301010803" pitchFamily="18" charset="0"/>
                <a:ea typeface="Calibri" panose="020F0502020204030204" pitchFamily="34" charset="0"/>
                <a:cs typeface="Calibri" panose="020F0502020204030204" pitchFamily="34" charset="0"/>
              </a:rPr>
              <a:t>1</a:t>
            </a:r>
            <a:r>
              <a:rPr lang="en-US" dirty="0">
                <a:solidFill>
                  <a:prstClr val="black"/>
                </a:solidFill>
                <a:latin typeface="Garamond" panose="02020404030301010803" pitchFamily="18" charset="0"/>
                <a:ea typeface="Calibri" panose="020F0502020204030204" pitchFamily="34" charset="0"/>
                <a:cs typeface="Calibri" panose="020F0502020204030204" pitchFamily="34" charset="0"/>
              </a:rPr>
              <a:t>, </a:t>
            </a:r>
            <a:r>
              <a:rPr lang="en-US" dirty="0" err="1">
                <a:solidFill>
                  <a:prstClr val="black"/>
                </a:solidFill>
                <a:latin typeface="Garamond" panose="02020404030301010803" pitchFamily="18" charset="0"/>
                <a:ea typeface="Calibri" panose="020F0502020204030204" pitchFamily="34" charset="0"/>
                <a:cs typeface="Calibri" panose="020F0502020204030204" pitchFamily="34" charset="0"/>
              </a:rPr>
              <a:t>Larbi</a:t>
            </a:r>
            <a:r>
              <a:rPr lang="en-US" dirty="0">
                <a:solidFill>
                  <a:prstClr val="black"/>
                </a:solidFill>
                <a:latin typeface="Garamond" panose="02020404030301010803" pitchFamily="18" charset="0"/>
                <a:ea typeface="Calibri" panose="020F0502020204030204" pitchFamily="34" charset="0"/>
                <a:cs typeface="Calibri" panose="020F0502020204030204" pitchFamily="34" charset="0"/>
              </a:rPr>
              <a:t> </a:t>
            </a:r>
            <a:r>
              <a:rPr lang="en-US" dirty="0" smtClean="0">
                <a:solidFill>
                  <a:prstClr val="black"/>
                </a:solidFill>
                <a:latin typeface="Garamond" panose="02020404030301010803" pitchFamily="18" charset="0"/>
                <a:ea typeface="Calibri" panose="020F0502020204030204" pitchFamily="34" charset="0"/>
                <a:cs typeface="Calibri" panose="020F0502020204030204" pitchFamily="34" charset="0"/>
              </a:rPr>
              <a:t>Asamoah</a:t>
            </a:r>
            <a:r>
              <a:rPr lang="en-US" baseline="30000" dirty="0" smtClean="0">
                <a:solidFill>
                  <a:prstClr val="black"/>
                </a:solidFill>
                <a:latin typeface="Garamond" panose="02020404030301010803" pitchFamily="18" charset="0"/>
                <a:ea typeface="Calibri" panose="020F0502020204030204" pitchFamily="34" charset="0"/>
                <a:cs typeface="Calibri" panose="020F0502020204030204" pitchFamily="34" charset="0"/>
              </a:rPr>
              <a:t>2</a:t>
            </a:r>
            <a:endParaRPr lang="en-GB" sz="18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0000"/>
              </a:lnSpc>
            </a:pPr>
            <a:endParaRPr lang="en-US" sz="2000" dirty="0" smtClean="0">
              <a:solidFill>
                <a:prstClr val="black"/>
              </a:solidFill>
              <a:latin typeface="Garamond" panose="02020404030301010803" pitchFamily="18" charset="0"/>
              <a:ea typeface="Calibri" panose="020F0502020204030204" pitchFamily="34" charset="0"/>
              <a:cs typeface="Calibri" panose="020F0502020204030204" pitchFamily="34" charset="0"/>
            </a:endParaRPr>
          </a:p>
          <a:p>
            <a:pPr lvl="0">
              <a:lnSpc>
                <a:spcPct val="100000"/>
              </a:lnSpc>
            </a:pPr>
            <a:r>
              <a:rPr lang="en-US" sz="2000" baseline="30000" dirty="0" smtClean="0">
                <a:solidFill>
                  <a:prstClr val="black"/>
                </a:solidFill>
                <a:latin typeface="Garamond" panose="02020404030301010803" pitchFamily="18" charset="0"/>
                <a:ea typeface="Calibri" panose="020F0502020204030204" pitchFamily="34" charset="0"/>
                <a:cs typeface="Calibri" panose="020F0502020204030204" pitchFamily="34" charset="0"/>
              </a:rPr>
              <a:t>1</a:t>
            </a:r>
            <a:r>
              <a:rPr lang="en-US" sz="2000" dirty="0" smtClean="0">
                <a:solidFill>
                  <a:prstClr val="black"/>
                </a:solidFill>
                <a:latin typeface="Garamond" panose="02020404030301010803" pitchFamily="18" charset="0"/>
                <a:ea typeface="Calibri" panose="020F0502020204030204" pitchFamily="34" charset="0"/>
                <a:cs typeface="Calibri" panose="020F0502020204030204" pitchFamily="34" charset="0"/>
              </a:rPr>
              <a:t>Department </a:t>
            </a:r>
            <a:r>
              <a:rPr lang="en-US" sz="2000" dirty="0">
                <a:solidFill>
                  <a:prstClr val="black"/>
                </a:solidFill>
                <a:latin typeface="Garamond" panose="02020404030301010803" pitchFamily="18" charset="0"/>
                <a:ea typeface="Calibri" panose="020F0502020204030204" pitchFamily="34" charset="0"/>
                <a:cs typeface="Calibri" panose="020F0502020204030204" pitchFamily="34" charset="0"/>
              </a:rPr>
              <a:t>of Agricultural Engineering, Kwame Nkrumah University for Science and Technology, Kumasi.</a:t>
            </a:r>
            <a:endParaRPr lang="en-GB" sz="16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0000"/>
              </a:lnSpc>
            </a:pPr>
            <a:r>
              <a:rPr lang="en-US" sz="2000" baseline="30000" dirty="0">
                <a:solidFill>
                  <a:prstClr val="black"/>
                </a:solidFill>
                <a:latin typeface="Garamond" panose="02020404030301010803" pitchFamily="18" charset="0"/>
                <a:ea typeface="Calibri" panose="020F0502020204030204" pitchFamily="34" charset="0"/>
                <a:cs typeface="Calibri" panose="020F0502020204030204" pitchFamily="34" charset="0"/>
              </a:rPr>
              <a:t>2</a:t>
            </a:r>
            <a:r>
              <a:rPr lang="en-US" sz="2000" dirty="0">
                <a:solidFill>
                  <a:prstClr val="black"/>
                </a:solidFill>
                <a:latin typeface="Garamond" panose="02020404030301010803" pitchFamily="18" charset="0"/>
                <a:ea typeface="Calibri" panose="020F0502020204030204" pitchFamily="34" charset="0"/>
                <a:cs typeface="Calibri" panose="020F0502020204030204" pitchFamily="34" charset="0"/>
              </a:rPr>
              <a:t>Africa RISING, International Institute of Tropical Agriculture, Tamale.</a:t>
            </a:r>
            <a:endParaRPr lang="en-GB" sz="16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endParaRPr lang="en-US" sz="18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460999" y="3238499"/>
            <a:ext cx="1174751" cy="1401029"/>
          </a:xfrm>
          <a:prstGeom prst="rect">
            <a:avLst/>
          </a:prstGeom>
        </p:spPr>
      </p:pic>
      <p:pic>
        <p:nvPicPr>
          <p:cNvPr id="6" name="Picture 5" descr="AfricaRising_reportbanner.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12192000" cy="1513417"/>
          </a:xfrm>
          <a:prstGeom prst="rect">
            <a:avLst/>
          </a:prstGeom>
          <a:noFill/>
        </p:spPr>
      </p:pic>
    </p:spTree>
    <p:extLst>
      <p:ext uri="{BB962C8B-B14F-4D97-AF65-F5344CB8AC3E}">
        <p14:creationId xmlns:p14="http://schemas.microsoft.com/office/powerpoint/2010/main" val="1102834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56411" y="1564103"/>
            <a:ext cx="5867680" cy="4889706"/>
          </a:xfrm>
        </p:spPr>
        <p:txBody>
          <a:bodyPr>
            <a:normAutofit/>
          </a:bodyPr>
          <a:lstStyle/>
          <a:p>
            <a:pPr marL="0" marR="0" indent="0" algn="just">
              <a:lnSpc>
                <a:spcPct val="100000"/>
              </a:lnSpc>
              <a:spcBef>
                <a:spcPts val="0"/>
              </a:spcBef>
              <a:spcAft>
                <a:spcPts val="0"/>
              </a:spcAft>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6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r>
              <a:rPr lang="en-US" sz="16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rPr>
              <a:t>Fig. </a:t>
            </a:r>
            <a:r>
              <a:rPr lang="en-US" sz="16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rPr>
              <a:t>9</a:t>
            </a:r>
            <a:r>
              <a:rPr lang="en-US" sz="16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Effect of soil and water conservation measures on cowpea yield in on-station and on-farm trial</a:t>
            </a:r>
          </a:p>
          <a:p>
            <a:pPr marL="0" marR="0" indent="0" algn="just">
              <a:lnSpc>
                <a:spcPct val="100000"/>
              </a:lnSpc>
              <a:spcBef>
                <a:spcPts val="0"/>
              </a:spcBef>
              <a:spcAft>
                <a:spcPts val="0"/>
              </a:spcAft>
              <a:buNone/>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Content Placeholder 5"/>
          <p:cNvSpPr>
            <a:spLocks noGrp="1"/>
          </p:cNvSpPr>
          <p:nvPr>
            <p:ph sz="half" idx="2"/>
          </p:nvPr>
        </p:nvSpPr>
        <p:spPr>
          <a:xfrm>
            <a:off x="6100070" y="1564103"/>
            <a:ext cx="5955572" cy="4612860"/>
          </a:xfrm>
        </p:spPr>
        <p:txBody>
          <a:bodyPr>
            <a:normAutofit/>
          </a:bodyPr>
          <a:lstStyle/>
          <a:p>
            <a:pPr marL="0" lvl="0" indent="0" algn="just">
              <a:lnSpc>
                <a:spcPct val="100000"/>
              </a:lnSpc>
              <a:spcBef>
                <a:spcPts val="0"/>
              </a:spcBef>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endParaRPr lang="en-US" sz="16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r>
              <a:rPr lang="en-US" sz="16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rPr>
              <a:t>Fig. 10</a:t>
            </a:r>
            <a:r>
              <a:rPr lang="en-US" sz="16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Effect of soil and water conservation measures on soybean yield in on-station and on-farm trial</a:t>
            </a:r>
          </a:p>
          <a:p>
            <a:pPr marL="0" lvl="0" indent="0" algn="just">
              <a:lnSpc>
                <a:spcPct val="100000"/>
              </a:lnSpc>
              <a:spcBef>
                <a:spcPts val="0"/>
              </a:spcBef>
              <a:buNone/>
            </a:pPr>
            <a:endParaRPr lang="en-US" sz="20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0000"/>
              </a:lnSpc>
              <a:spcBef>
                <a:spcPts val="0"/>
              </a:spcBef>
              <a:buNone/>
            </a:pPr>
            <a:endParaRPr lang="en-US"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0000"/>
              </a:lnSpc>
              <a:spcBef>
                <a:spcPts val="0"/>
              </a:spcBef>
              <a:buNone/>
            </a:pPr>
            <a:endParaRPr lang="en-US" sz="18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0000"/>
              </a:lnSpc>
              <a:spcBef>
                <a:spcPts val="0"/>
              </a:spcBef>
              <a:buNone/>
            </a:pPr>
            <a:endParaRPr lang="en-US"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0000"/>
              </a:lnSpc>
              <a:spcBef>
                <a:spcPts val="0"/>
              </a:spcBef>
              <a:buNone/>
            </a:pPr>
            <a:endParaRPr lang="en-US" sz="18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0000"/>
              </a:lnSpc>
              <a:spcBef>
                <a:spcPts val="0"/>
              </a:spcBef>
              <a:buNone/>
            </a:pPr>
            <a:endParaRPr lang="en-US"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0000"/>
              </a:lnSpc>
              <a:spcBef>
                <a:spcPts val="0"/>
              </a:spcBef>
              <a:buNone/>
            </a:pPr>
            <a:endParaRPr lang="en-US" sz="18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0000"/>
              </a:lnSpc>
              <a:spcBef>
                <a:spcPts val="0"/>
              </a:spcBef>
              <a:buNone/>
            </a:pPr>
            <a:endParaRPr lang="en-US"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0000"/>
              </a:lnSpc>
              <a:spcBef>
                <a:spcPts val="0"/>
              </a:spcBef>
              <a:buNone/>
            </a:pPr>
            <a:endParaRPr lang="en-US" sz="18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0000"/>
              </a:lnSpc>
              <a:spcBef>
                <a:spcPts val="0"/>
              </a:spcBef>
              <a:buNone/>
            </a:pPr>
            <a:endParaRPr lang="en-US"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0000"/>
              </a:lnSpc>
              <a:spcBef>
                <a:spcPts val="0"/>
              </a:spcBef>
              <a:buNone/>
            </a:pPr>
            <a:endParaRPr lang="en-US" sz="18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0000"/>
              </a:lnSpc>
              <a:spcBef>
                <a:spcPts val="0"/>
              </a:spcBef>
              <a:buNone/>
            </a:pPr>
            <a:endParaRPr lang="en-US"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0000"/>
              </a:lnSpc>
              <a:spcBef>
                <a:spcPts val="0"/>
              </a:spcBef>
              <a:buNone/>
            </a:pPr>
            <a:endParaRPr lang="en-US" sz="18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0000"/>
              </a:lnSpc>
              <a:spcBef>
                <a:spcPts val="0"/>
              </a:spcBef>
              <a:buNone/>
            </a:pPr>
            <a:endParaRPr lang="en-US"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0000"/>
              </a:lnSpc>
              <a:spcBef>
                <a:spcPts val="0"/>
              </a:spcBef>
              <a:buNone/>
            </a:pPr>
            <a:endParaRPr lang="en-US" sz="18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2000" dirty="0"/>
          </a:p>
        </p:txBody>
      </p:sp>
      <p:sp>
        <p:nvSpPr>
          <p:cNvPr id="2" name="Slide Number Placeholder 1"/>
          <p:cNvSpPr>
            <a:spLocks noGrp="1"/>
          </p:cNvSpPr>
          <p:nvPr>
            <p:ph type="sldNum" sz="quarter" idx="12"/>
          </p:nvPr>
        </p:nvSpPr>
        <p:spPr/>
        <p:txBody>
          <a:bodyPr/>
          <a:lstStyle/>
          <a:p>
            <a:fld id="{DF28FB93-0A08-4E7D-8E63-9EFA29F1E093}" type="slidenum">
              <a:rPr lang="en-US" smtClean="0"/>
              <a:pPr/>
              <a:t>10</a:t>
            </a:fld>
            <a:endParaRPr lang="en-US" dirty="0"/>
          </a:p>
        </p:txBody>
      </p:sp>
      <p:graphicFrame>
        <p:nvGraphicFramePr>
          <p:cNvPr id="10" name="Chart 9"/>
          <p:cNvGraphicFramePr/>
          <p:nvPr>
            <p:extLst>
              <p:ext uri="{D42A27DB-BD31-4B8C-83A1-F6EECF244321}">
                <p14:modId xmlns:p14="http://schemas.microsoft.com/office/powerpoint/2010/main" val="3654104086"/>
              </p:ext>
            </p:extLst>
          </p:nvPr>
        </p:nvGraphicFramePr>
        <p:xfrm>
          <a:off x="163109" y="1661583"/>
          <a:ext cx="5594684" cy="3471334"/>
        </p:xfrm>
        <a:graphic>
          <a:graphicData uri="http://schemas.openxmlformats.org/drawingml/2006/chart">
            <c:chart xmlns:c="http://schemas.openxmlformats.org/drawingml/2006/chart" xmlns:r="http://schemas.openxmlformats.org/officeDocument/2006/relationships" r:id="rId2"/>
          </a:graphicData>
        </a:graphic>
      </p:graphicFrame>
      <p:sp>
        <p:nvSpPr>
          <p:cNvPr id="11" name="Title 1"/>
          <p:cNvSpPr txBox="1">
            <a:spLocks/>
          </p:cNvSpPr>
          <p:nvPr/>
        </p:nvSpPr>
        <p:spPr>
          <a:xfrm>
            <a:off x="171450" y="1"/>
            <a:ext cx="11864340" cy="9143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dirty="0" smtClean="0">
                <a:solidFill>
                  <a:srgbClr val="FF0000"/>
                </a:solidFill>
                <a:latin typeface="Times New Roman" panose="02020603050405020304" pitchFamily="18" charset="0"/>
                <a:cs typeface="Times New Roman" panose="02020603050405020304" pitchFamily="18" charset="0"/>
              </a:rPr>
              <a:t>									</a:t>
            </a:r>
            <a:r>
              <a:rPr lang="en-US" sz="2200" b="1" dirty="0" smtClean="0">
                <a:solidFill>
                  <a:srgbClr val="FF0000"/>
                </a:solidFill>
                <a:latin typeface="Times New Roman" panose="02020603050405020304" pitchFamily="18" charset="0"/>
                <a:cs typeface="Times New Roman" panose="02020603050405020304" pitchFamily="18" charset="0"/>
              </a:rPr>
              <a:t> </a:t>
            </a:r>
            <a:r>
              <a:rPr lang="en-US" sz="1800" b="1" dirty="0" smtClean="0">
                <a:solidFill>
                  <a:srgbClr val="FF0000"/>
                </a:solidFill>
                <a:latin typeface="Times New Roman" panose="02020603050405020304" pitchFamily="18" charset="0"/>
                <a:cs typeface="Times New Roman" panose="02020603050405020304" pitchFamily="18" charset="0"/>
              </a:rPr>
              <a:t/>
            </a:r>
            <a:br>
              <a:rPr lang="en-US" sz="1800" b="1" dirty="0" smtClean="0">
                <a:solidFill>
                  <a:srgbClr val="FF0000"/>
                </a:solidFill>
                <a:latin typeface="Times New Roman" panose="02020603050405020304" pitchFamily="18" charset="0"/>
                <a:cs typeface="Times New Roman" panose="02020603050405020304" pitchFamily="18" charset="0"/>
              </a:rPr>
            </a:br>
            <a:r>
              <a:rPr lang="en-US" sz="3200" b="1" dirty="0" smtClean="0">
                <a:solidFill>
                  <a:srgbClr val="FF0000"/>
                </a:solidFill>
                <a:latin typeface="Times New Roman" panose="02020603050405020304" pitchFamily="18" charset="0"/>
                <a:cs typeface="Times New Roman" panose="02020603050405020304" pitchFamily="18" charset="0"/>
              </a:rPr>
              <a:t>Results and discussions (3/3)</a:t>
            </a:r>
            <a:endParaRPr lang="en-US" sz="1100" dirty="0">
              <a:latin typeface="Times New Roman" panose="02020603050405020304" pitchFamily="18" charset="0"/>
              <a:cs typeface="Times New Roman" panose="02020603050405020304" pitchFamily="18" charset="0"/>
            </a:endParaRPr>
          </a:p>
        </p:txBody>
      </p:sp>
      <p:graphicFrame>
        <p:nvGraphicFramePr>
          <p:cNvPr id="8" name="Chart 7"/>
          <p:cNvGraphicFramePr/>
          <p:nvPr>
            <p:extLst>
              <p:ext uri="{D42A27DB-BD31-4B8C-83A1-F6EECF244321}">
                <p14:modId xmlns:p14="http://schemas.microsoft.com/office/powerpoint/2010/main" val="1669055883"/>
              </p:ext>
            </p:extLst>
          </p:nvPr>
        </p:nvGraphicFramePr>
        <p:xfrm>
          <a:off x="6206896" y="1661584"/>
          <a:ext cx="5773438" cy="34607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45296113"/>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1450" y="1"/>
            <a:ext cx="11875770" cy="674369"/>
          </a:xfrm>
        </p:spPr>
        <p:txBody>
          <a:bodyPr>
            <a:normAutofit/>
          </a:bodyPr>
          <a:lstStyle/>
          <a:p>
            <a:pPr marL="0" indent="0" algn="ctr"/>
            <a:r>
              <a:rPr lang="en-US" sz="3200" b="1" dirty="0">
                <a:solidFill>
                  <a:srgbClr val="FF0000"/>
                </a:solidFill>
                <a:latin typeface="Times New Roman" panose="02020603050405020304" pitchFamily="18" charset="0"/>
                <a:cs typeface="Times New Roman" panose="02020603050405020304" pitchFamily="18" charset="0"/>
              </a:rPr>
              <a:t>Conclusions</a:t>
            </a:r>
          </a:p>
        </p:txBody>
      </p:sp>
      <p:sp>
        <p:nvSpPr>
          <p:cNvPr id="6" name="Content Placeholder 5"/>
          <p:cNvSpPr>
            <a:spLocks noGrp="1"/>
          </p:cNvSpPr>
          <p:nvPr>
            <p:ph idx="1"/>
          </p:nvPr>
        </p:nvSpPr>
        <p:spPr>
          <a:xfrm>
            <a:off x="171450" y="674370"/>
            <a:ext cx="11875770" cy="5966460"/>
          </a:xfrm>
        </p:spPr>
        <p:txBody>
          <a:bodyPr>
            <a:normAutofit/>
          </a:bodyPr>
          <a:lstStyle/>
          <a:p>
            <a:pPr marL="0" indent="0">
              <a:buNone/>
            </a:pPr>
            <a:endParaRPr lang="en-US" sz="3200" b="1" dirty="0" smtClean="0">
              <a:solidFill>
                <a:srgbClr val="FF0000"/>
              </a:solidFill>
              <a:latin typeface="Times New Roman" panose="02020603050405020304" pitchFamily="18" charset="0"/>
              <a:ea typeface="+mj-ea"/>
              <a:cs typeface="Times New Roman" panose="02020603050405020304" pitchFamily="18" charset="0"/>
            </a:endParaRPr>
          </a:p>
          <a:p>
            <a:pPr marL="514350" algn="just">
              <a:lnSpc>
                <a:spcPct val="107000"/>
              </a:lnSpc>
              <a:spcBef>
                <a:spcPts val="0"/>
              </a:spcBef>
              <a:spcAft>
                <a:spcPts val="800"/>
              </a:spcAft>
              <a:buFont typeface="Wingdings" panose="05000000000000000000" pitchFamily="2" charset="2"/>
              <a:buChar char="Ø"/>
            </a:pPr>
            <a:r>
              <a:rPr lang="en-US" dirty="0" smtClean="0">
                <a:latin typeface="Times New Roman" panose="02020603050405020304" pitchFamily="18" charset="0"/>
                <a:ea typeface="Calibri" panose="020F0502020204030204" pitchFamily="34" charset="0"/>
                <a:cs typeface="Times New Roman" panose="02020603050405020304" pitchFamily="18" charset="0"/>
              </a:rPr>
              <a:t>Soil </a:t>
            </a:r>
            <a:r>
              <a:rPr lang="en-US" dirty="0">
                <a:latin typeface="Times New Roman" panose="02020603050405020304" pitchFamily="18" charset="0"/>
                <a:ea typeface="Calibri" panose="020F0502020204030204" pitchFamily="34" charset="0"/>
                <a:cs typeface="Times New Roman" panose="02020603050405020304" pitchFamily="18" charset="0"/>
              </a:rPr>
              <a:t>moisture content was </a:t>
            </a:r>
            <a:r>
              <a:rPr lang="en-US" dirty="0" smtClean="0">
                <a:latin typeface="Times New Roman" panose="02020603050405020304" pitchFamily="18" charset="0"/>
                <a:ea typeface="Calibri" panose="020F0502020204030204" pitchFamily="34" charset="0"/>
                <a:cs typeface="Times New Roman" panose="02020603050405020304" pitchFamily="18" charset="0"/>
              </a:rPr>
              <a:t>significantly high under SWC </a:t>
            </a:r>
            <a:r>
              <a:rPr lang="en-US" dirty="0">
                <a:latin typeface="Times New Roman" panose="02020603050405020304" pitchFamily="18" charset="0"/>
                <a:ea typeface="Calibri" panose="020F0502020204030204" pitchFamily="34" charset="0"/>
                <a:cs typeface="Times New Roman" panose="02020603050405020304" pitchFamily="18" charset="0"/>
              </a:rPr>
              <a:t>measures in </a:t>
            </a:r>
            <a:r>
              <a:rPr lang="en-US" dirty="0" smtClean="0">
                <a:latin typeface="Times New Roman" panose="02020603050405020304" pitchFamily="18" charset="0"/>
                <a:ea typeface="Calibri" panose="020F0502020204030204" pitchFamily="34" charset="0"/>
                <a:cs typeface="Times New Roman" panose="02020603050405020304" pitchFamily="18" charset="0"/>
              </a:rPr>
              <a:t>maize </a:t>
            </a:r>
            <a:r>
              <a:rPr lang="en-US" dirty="0">
                <a:latin typeface="Times New Roman" panose="02020603050405020304" pitchFamily="18" charset="0"/>
                <a:ea typeface="Calibri" panose="020F0502020204030204" pitchFamily="34" charset="0"/>
                <a:cs typeface="Times New Roman" panose="02020603050405020304" pitchFamily="18" charset="0"/>
              </a:rPr>
              <a:t>cowpea and </a:t>
            </a:r>
            <a:r>
              <a:rPr lang="en-US" dirty="0" smtClean="0">
                <a:latin typeface="Times New Roman" panose="02020603050405020304" pitchFamily="18" charset="0"/>
                <a:ea typeface="Calibri" panose="020F0502020204030204" pitchFamily="34" charset="0"/>
                <a:cs typeface="Times New Roman" panose="02020603050405020304" pitchFamily="18" charset="0"/>
              </a:rPr>
              <a:t>soybeans </a:t>
            </a:r>
            <a:r>
              <a:rPr lang="en-US"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trials </a:t>
            </a:r>
            <a:r>
              <a:rPr lang="en-US" dirty="0" smtClean="0">
                <a:latin typeface="Times New Roman" panose="02020603050405020304" pitchFamily="18" charset="0"/>
                <a:ea typeface="Calibri" panose="020F0502020204030204" pitchFamily="34" charset="0"/>
                <a:cs typeface="Times New Roman" panose="02020603050405020304" pitchFamily="18" charset="0"/>
              </a:rPr>
              <a:t>on-station.</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342900" indent="0" algn="just">
              <a:lnSpc>
                <a:spcPct val="107000"/>
              </a:lnSpc>
              <a:spcBef>
                <a:spcPts val="0"/>
              </a:spcBef>
              <a:spcAft>
                <a:spcPts val="800"/>
              </a:spcAft>
              <a:buNone/>
            </a:pP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571500" marR="0" algn="just">
              <a:lnSpc>
                <a:spcPct val="107000"/>
              </a:lnSpc>
              <a:spcBef>
                <a:spcPts val="0"/>
              </a:spcBef>
              <a:spcAft>
                <a:spcPts val="800"/>
              </a:spcAft>
              <a:buFont typeface="Wingdings" panose="05000000000000000000" pitchFamily="2" charset="2"/>
              <a:buChar char="Ø"/>
            </a:pPr>
            <a:r>
              <a:rPr lang="en-US" dirty="0" smtClean="0">
                <a:latin typeface="Times New Roman" panose="02020603050405020304" pitchFamily="18" charset="0"/>
                <a:ea typeface="Calibri" panose="020F0502020204030204" pitchFamily="34" charset="0"/>
                <a:cs typeface="Times New Roman" panose="02020603050405020304" pitchFamily="18" charset="0"/>
              </a:rPr>
              <a:t>Soil and water conservation measures significantly improved maize </a:t>
            </a:r>
            <a:r>
              <a:rPr lang="en-US" dirty="0">
                <a:latin typeface="Times New Roman" panose="02020603050405020304" pitchFamily="18" charset="0"/>
                <a:ea typeface="Calibri" panose="020F0502020204030204" pitchFamily="34" charset="0"/>
                <a:cs typeface="Times New Roman" panose="02020603050405020304" pitchFamily="18" charset="0"/>
              </a:rPr>
              <a:t>and soybean grain </a:t>
            </a:r>
            <a:r>
              <a:rPr lang="en-US" dirty="0" smtClean="0">
                <a:latin typeface="Times New Roman" panose="02020603050405020304" pitchFamily="18" charset="0"/>
                <a:ea typeface="Calibri" panose="020F0502020204030204" pitchFamily="34" charset="0"/>
                <a:cs typeface="Times New Roman" panose="02020603050405020304" pitchFamily="18" charset="0"/>
              </a:rPr>
              <a:t>yield on-station and on-farm and cowpea on-farm only.</a:t>
            </a:r>
          </a:p>
          <a:p>
            <a:pPr marL="571500" marR="0" algn="just">
              <a:lnSpc>
                <a:spcPct val="107000"/>
              </a:lnSpc>
              <a:spcBef>
                <a:spcPts val="0"/>
              </a:spcBef>
              <a:spcAft>
                <a:spcPts val="800"/>
              </a:spcAft>
              <a:buFont typeface="Wingdings" panose="05000000000000000000" pitchFamily="2" charset="2"/>
              <a:buChar char="Ø"/>
            </a:pP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571500" marR="0" algn="just">
              <a:lnSpc>
                <a:spcPct val="107000"/>
              </a:lnSpc>
              <a:spcBef>
                <a:spcPts val="0"/>
              </a:spcBef>
              <a:spcAft>
                <a:spcPts val="800"/>
              </a:spcAft>
              <a:buFont typeface="Wingdings" panose="05000000000000000000" pitchFamily="2" charset="2"/>
              <a:buChar char="Ø"/>
            </a:pPr>
            <a:r>
              <a:rPr lang="en-US" dirty="0" smtClean="0">
                <a:latin typeface="Times New Roman" panose="02020603050405020304" pitchFamily="18" charset="0"/>
                <a:ea typeface="Calibri" panose="020F0502020204030204" pitchFamily="34" charset="0"/>
                <a:cs typeface="Times New Roman" panose="02020603050405020304" pitchFamily="18" charset="0"/>
              </a:rPr>
              <a:t>Contour farming gave the best maize, cowpea and soybean grain yield at both on-station and on-farm</a:t>
            </a:r>
          </a:p>
          <a:p>
            <a:pPr marL="342900" marR="0" indent="0" algn="just">
              <a:lnSpc>
                <a:spcPct val="107000"/>
              </a:lnSpc>
              <a:spcBef>
                <a:spcPts val="0"/>
              </a:spcBef>
              <a:spcAft>
                <a:spcPts val="800"/>
              </a:spcAft>
              <a:buNone/>
            </a:pPr>
            <a:endParaRPr lang="en-US" dirty="0" smtClean="0">
              <a:latin typeface="Times New Roman" panose="02020603050405020304" pitchFamily="18" charset="0"/>
              <a:ea typeface="Calibri" panose="020F0502020204030204" pitchFamily="34"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DF28FB93-0A08-4E7D-8E63-9EFA29F1E093}" type="slidenum">
              <a:rPr lang="en-US" smtClean="0"/>
              <a:pPr/>
              <a:t>11</a:t>
            </a:fld>
            <a:endParaRPr lang="en-US" dirty="0"/>
          </a:p>
        </p:txBody>
      </p:sp>
    </p:spTree>
    <p:extLst>
      <p:ext uri="{BB962C8B-B14F-4D97-AF65-F5344CB8AC3E}">
        <p14:creationId xmlns:p14="http://schemas.microsoft.com/office/powerpoint/2010/main" val="2968090875"/>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60020" y="1"/>
            <a:ext cx="11887200" cy="685799"/>
          </a:xfrm>
        </p:spPr>
        <p:txBody>
          <a:bodyPr>
            <a:normAutofit/>
          </a:bodyPr>
          <a:lstStyle/>
          <a:p>
            <a:pPr algn="ctr"/>
            <a:r>
              <a:rPr lang="en-US" sz="3200" b="1" dirty="0">
                <a:solidFill>
                  <a:srgbClr val="FF0000"/>
                </a:solidFill>
                <a:latin typeface="Times New Roman" panose="02020603050405020304" pitchFamily="18" charset="0"/>
                <a:cs typeface="Times New Roman" panose="02020603050405020304" pitchFamily="18" charset="0"/>
              </a:rPr>
              <a:t>R</a:t>
            </a:r>
            <a:r>
              <a:rPr lang="en-US" sz="3200" b="1" dirty="0" smtClean="0">
                <a:solidFill>
                  <a:srgbClr val="FF0000"/>
                </a:solidFill>
                <a:latin typeface="Times New Roman" panose="02020603050405020304" pitchFamily="18" charset="0"/>
                <a:cs typeface="Times New Roman" panose="02020603050405020304" pitchFamily="18" charset="0"/>
              </a:rPr>
              <a:t>ecommendations</a:t>
            </a:r>
            <a:endParaRPr lang="en-US" sz="3200" dirty="0"/>
          </a:p>
        </p:txBody>
      </p:sp>
      <p:sp>
        <p:nvSpPr>
          <p:cNvPr id="6" name="Content Placeholder 5"/>
          <p:cNvSpPr>
            <a:spLocks noGrp="1"/>
          </p:cNvSpPr>
          <p:nvPr>
            <p:ph idx="1"/>
          </p:nvPr>
        </p:nvSpPr>
        <p:spPr>
          <a:xfrm>
            <a:off x="160020" y="685800"/>
            <a:ext cx="11887200" cy="5943600"/>
          </a:xfrm>
        </p:spPr>
        <p:txBody>
          <a:bodyPr>
            <a:normAutofit/>
          </a:bodyPr>
          <a:lstStyle/>
          <a:p>
            <a:pPr marL="0" indent="0">
              <a:buNone/>
            </a:pPr>
            <a:endParaRPr lang="en-US" sz="3200" b="1" dirty="0" smtClean="0">
              <a:solidFill>
                <a:srgbClr val="FF0000"/>
              </a:solidFill>
              <a:latin typeface="Times New Roman" panose="02020603050405020304" pitchFamily="18" charset="0"/>
              <a:cs typeface="Times New Roman" panose="02020603050405020304" pitchFamily="18" charset="0"/>
            </a:endParaRPr>
          </a:p>
          <a:p>
            <a:pPr marL="514350" marR="0" algn="just">
              <a:lnSpc>
                <a:spcPct val="107000"/>
              </a:lnSpc>
              <a:spcBef>
                <a:spcPts val="0"/>
              </a:spcBef>
              <a:buFont typeface="Wingdings" panose="05000000000000000000" pitchFamily="2" charset="2"/>
              <a:buChar char="Ø"/>
            </a:pPr>
            <a:r>
              <a:rPr lang="en-US" dirty="0" smtClean="0">
                <a:latin typeface="Times New Roman" panose="02020603050405020304" pitchFamily="18" charset="0"/>
                <a:ea typeface="Calibri" panose="020F0502020204030204" pitchFamily="34" charset="0"/>
                <a:cs typeface="Times New Roman" panose="02020603050405020304" pitchFamily="18" charset="0"/>
              </a:rPr>
              <a:t>Contour farming is recommended for adoption by farmers </a:t>
            </a:r>
            <a:r>
              <a:rPr lang="en-US" dirty="0">
                <a:latin typeface="Times New Roman" panose="02020603050405020304" pitchFamily="18" charset="0"/>
                <a:ea typeface="Calibri" panose="020F0502020204030204" pitchFamily="34" charset="0"/>
                <a:cs typeface="Times New Roman" panose="02020603050405020304" pitchFamily="18" charset="0"/>
              </a:rPr>
              <a:t>in Northern </a:t>
            </a:r>
            <a:r>
              <a:rPr lang="en-US" dirty="0" smtClean="0">
                <a:latin typeface="Times New Roman" panose="02020603050405020304" pitchFamily="18" charset="0"/>
                <a:ea typeface="Calibri" panose="020F0502020204030204" pitchFamily="34" charset="0"/>
                <a:cs typeface="Times New Roman" panose="02020603050405020304" pitchFamily="18" charset="0"/>
              </a:rPr>
              <a:t>Region as the best </a:t>
            </a:r>
            <a:r>
              <a:rPr lang="en-US" dirty="0">
                <a:latin typeface="Times New Roman" panose="02020603050405020304" pitchFamily="18" charset="0"/>
                <a:ea typeface="Calibri" panose="020F0502020204030204" pitchFamily="34" charset="0"/>
                <a:cs typeface="Times New Roman" panose="02020603050405020304" pitchFamily="18" charset="0"/>
              </a:rPr>
              <a:t>SWC </a:t>
            </a:r>
            <a:r>
              <a:rPr lang="en-US" dirty="0" smtClean="0">
                <a:latin typeface="Times New Roman" panose="02020603050405020304" pitchFamily="18" charset="0"/>
                <a:ea typeface="Calibri" panose="020F0502020204030204" pitchFamily="34" charset="0"/>
                <a:cs typeface="Times New Roman" panose="02020603050405020304" pitchFamily="18" charset="0"/>
              </a:rPr>
              <a:t>practice among those studied. </a:t>
            </a:r>
          </a:p>
          <a:p>
            <a:pPr marL="0" marR="0" indent="0" algn="just">
              <a:lnSpc>
                <a:spcPct val="107000"/>
              </a:lnSpc>
              <a:spcBef>
                <a:spcPts val="0"/>
              </a:spcBef>
              <a:buNone/>
            </a:pPr>
            <a:endParaRPr lang="en-US" dirty="0" smtClean="0">
              <a:latin typeface="Times New Roman" panose="02020603050405020304" pitchFamily="18" charset="0"/>
              <a:ea typeface="Calibri" panose="020F0502020204030204" pitchFamily="34" charset="0"/>
              <a:cs typeface="Times New Roman" panose="02020603050405020304" pitchFamily="18" charset="0"/>
            </a:endParaRPr>
          </a:p>
          <a:p>
            <a:pPr marL="514350" marR="0" algn="just">
              <a:lnSpc>
                <a:spcPct val="107000"/>
              </a:lnSpc>
              <a:spcBef>
                <a:spcPts val="0"/>
              </a:spcBef>
              <a:buFont typeface="Wingdings" panose="05000000000000000000" pitchFamily="2" charset="2"/>
              <a:buChar char="Ø"/>
            </a:pPr>
            <a:r>
              <a:rPr lang="en-US" dirty="0" smtClean="0">
                <a:latin typeface="Times New Roman" panose="02020603050405020304" pitchFamily="18" charset="0"/>
                <a:ea typeface="Calibri" panose="020F0502020204030204" pitchFamily="34" charset="0"/>
                <a:cs typeface="Times New Roman" panose="02020603050405020304" pitchFamily="18" charset="0"/>
              </a:rPr>
              <a:t>The </a:t>
            </a:r>
            <a:r>
              <a:rPr lang="en-US" dirty="0">
                <a:latin typeface="Times New Roman" panose="02020603050405020304" pitchFamily="18" charset="0"/>
                <a:ea typeface="Calibri" panose="020F0502020204030204" pitchFamily="34" charset="0"/>
                <a:cs typeface="Times New Roman" panose="02020603050405020304" pitchFamily="18" charset="0"/>
              </a:rPr>
              <a:t>trial should be repeated </a:t>
            </a:r>
            <a:r>
              <a:rPr lang="en-US" dirty="0" smtClean="0">
                <a:latin typeface="Times New Roman" panose="02020603050405020304" pitchFamily="18" charset="0"/>
                <a:ea typeface="Calibri" panose="020F0502020204030204" pitchFamily="34" charset="0"/>
                <a:cs typeface="Times New Roman" panose="02020603050405020304" pitchFamily="18" charset="0"/>
              </a:rPr>
              <a:t>and also carried in other parts of northern Ghana </a:t>
            </a:r>
          </a:p>
          <a:p>
            <a:pPr marL="0" marR="0" indent="0" algn="just">
              <a:lnSpc>
                <a:spcPct val="107000"/>
              </a:lnSpc>
              <a:spcBef>
                <a:spcPts val="0"/>
              </a:spcBef>
              <a:buNone/>
            </a:pPr>
            <a:endParaRPr lang="en-US" dirty="0" smtClean="0">
              <a:latin typeface="Times New Roman" panose="02020603050405020304" pitchFamily="18" charset="0"/>
              <a:ea typeface="Calibri" panose="020F0502020204030204" pitchFamily="34" charset="0"/>
              <a:cs typeface="Times New Roman" panose="02020603050405020304" pitchFamily="18" charset="0"/>
            </a:endParaRPr>
          </a:p>
          <a:p>
            <a:pPr marL="514350" marR="0" algn="just">
              <a:lnSpc>
                <a:spcPct val="107000"/>
              </a:lnSpc>
              <a:spcBef>
                <a:spcPts val="0"/>
              </a:spcBef>
              <a:buFont typeface="Wingdings" panose="05000000000000000000" pitchFamily="2" charset="2"/>
              <a:buChar char="Ø"/>
            </a:pPr>
            <a:r>
              <a:rPr lang="en-US" dirty="0" smtClean="0">
                <a:latin typeface="Times New Roman" panose="02020603050405020304" pitchFamily="18" charset="0"/>
                <a:ea typeface="Calibri" panose="020F0502020204030204" pitchFamily="34" charset="0"/>
                <a:cs typeface="Times New Roman" panose="02020603050405020304" pitchFamily="18" charset="0"/>
              </a:rPr>
              <a:t>The costs-benefits analysis of </a:t>
            </a:r>
            <a:r>
              <a:rPr lang="en-US" dirty="0">
                <a:latin typeface="Times New Roman" panose="02020603050405020304" pitchFamily="18" charset="0"/>
                <a:ea typeface="Calibri" panose="020F0502020204030204" pitchFamily="34" charset="0"/>
                <a:cs typeface="Times New Roman" panose="02020603050405020304" pitchFamily="18" charset="0"/>
              </a:rPr>
              <a:t>the conservation measures </a:t>
            </a:r>
            <a:r>
              <a:rPr lang="en-US" dirty="0" smtClean="0">
                <a:latin typeface="Times New Roman" panose="02020603050405020304" pitchFamily="18" charset="0"/>
                <a:ea typeface="Calibri" panose="020F0502020204030204" pitchFamily="34" charset="0"/>
                <a:cs typeface="Times New Roman" panose="02020603050405020304" pitchFamily="18" charset="0"/>
              </a:rPr>
              <a:t>should be carried out to enable farmers to be advised accordingly.</a:t>
            </a:r>
          </a:p>
          <a:p>
            <a:pPr marL="285750" marR="0" indent="0" algn="just">
              <a:lnSpc>
                <a:spcPct val="107000"/>
              </a:lnSpc>
              <a:spcBef>
                <a:spcPts val="0"/>
              </a:spcBef>
              <a:buNone/>
            </a:pPr>
            <a:endParaRPr lang="en-US" dirty="0" smtClean="0">
              <a:latin typeface="Times New Roman" panose="02020603050405020304" pitchFamily="18" charset="0"/>
              <a:ea typeface="Calibri" panose="020F0502020204030204" pitchFamily="34" charset="0"/>
              <a:cs typeface="Times New Roman" panose="02020603050405020304" pitchFamily="18" charset="0"/>
            </a:endParaRPr>
          </a:p>
          <a:p>
            <a:pPr marL="0" indent="0" algn="just">
              <a:buNone/>
            </a:pPr>
            <a:endParaRPr lang="en-US" sz="3200" dirty="0">
              <a:solidFill>
                <a:srgbClr val="FF0000"/>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DF28FB93-0A08-4E7D-8E63-9EFA29F1E093}" type="slidenum">
              <a:rPr lang="en-US" smtClean="0"/>
              <a:pPr/>
              <a:t>12</a:t>
            </a:fld>
            <a:endParaRPr lang="en-US" dirty="0"/>
          </a:p>
        </p:txBody>
      </p:sp>
    </p:spTree>
    <p:extLst>
      <p:ext uri="{BB962C8B-B14F-4D97-AF65-F5344CB8AC3E}">
        <p14:creationId xmlns:p14="http://schemas.microsoft.com/office/powerpoint/2010/main" val="2025991185"/>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38200" y="365125"/>
            <a:ext cx="10515600" cy="5692775"/>
          </a:xfrm>
        </p:spPr>
        <p:txBody>
          <a:bodyPr/>
          <a:lstStyle/>
          <a:p>
            <a:pPr algn="ctr"/>
            <a:r>
              <a:rPr lang="en-US" dirty="0" smtClean="0">
                <a:latin typeface="Times New Roman" panose="02020603050405020304" pitchFamily="18" charset="0"/>
                <a:cs typeface="Times New Roman" panose="02020603050405020304" pitchFamily="18" charset="0"/>
              </a:rPr>
              <a:t>END</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THANK YOU</a:t>
            </a:r>
            <a:endParaRPr lang="en-US"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DF28FB93-0A08-4E7D-8E63-9EFA29F1E093}" type="slidenum">
              <a:rPr lang="en-US" smtClean="0"/>
              <a:pPr/>
              <a:t>13</a:t>
            </a:fld>
            <a:endParaRPr lang="en-US" dirty="0"/>
          </a:p>
        </p:txBody>
      </p:sp>
    </p:spTree>
    <p:extLst>
      <p:ext uri="{BB962C8B-B14F-4D97-AF65-F5344CB8AC3E}">
        <p14:creationId xmlns:p14="http://schemas.microsoft.com/office/powerpoint/2010/main" val="17579585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886" y="0"/>
            <a:ext cx="11429999" cy="674914"/>
          </a:xfrm>
        </p:spPr>
        <p:txBody>
          <a:bodyPr>
            <a:normAutofit/>
          </a:bodyPr>
          <a:lstStyle/>
          <a:p>
            <a:pPr algn="ctr"/>
            <a:r>
              <a:rPr lang="en-US" sz="4000" b="1" dirty="0" smtClean="0">
                <a:solidFill>
                  <a:srgbClr val="FF0000"/>
                </a:solidFill>
                <a:latin typeface="Times New Roman" panose="02020603050405020304" pitchFamily="18" charset="0"/>
                <a:cs typeface="Times New Roman" panose="02020603050405020304" pitchFamily="18" charset="0"/>
              </a:rPr>
              <a:t>Introduction </a:t>
            </a:r>
            <a:endParaRPr lang="en-US" sz="4000"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91886" y="674914"/>
            <a:ext cx="11429999" cy="5725886"/>
          </a:xfrm>
        </p:spPr>
        <p:txBody>
          <a:bodyPr>
            <a:noAutofit/>
          </a:bodyPr>
          <a:lstStyle/>
          <a:p>
            <a:pPr algn="just">
              <a:lnSpc>
                <a:spcPct val="100000"/>
              </a:lnSpc>
              <a:spcBef>
                <a:spcPts val="1200"/>
              </a:spcBef>
              <a:spcAft>
                <a:spcPts val="1200"/>
              </a:spcAft>
            </a:pPr>
            <a:r>
              <a:rPr lang="en-US"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The three northern regions of Ghana have the potential for increased agricultural production. </a:t>
            </a:r>
            <a:endParaRPr lang="en-US"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0000"/>
              </a:lnSpc>
              <a:spcBef>
                <a:spcPts val="1200"/>
              </a:spcBef>
              <a:spcAft>
                <a:spcPts val="1200"/>
              </a:spcAft>
            </a:pPr>
            <a:r>
              <a:rPr lang="en-US"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To </a:t>
            </a:r>
            <a:r>
              <a:rPr lang="en-US"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realize this potential requires that the declining soil quality conditions be addressed</a:t>
            </a:r>
            <a:r>
              <a:rPr lang="en-US"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00000"/>
              </a:lnSpc>
              <a:spcBef>
                <a:spcPts val="1200"/>
              </a:spcBef>
              <a:spcAft>
                <a:spcPts val="1200"/>
              </a:spcAft>
            </a:pPr>
            <a:r>
              <a:rPr lang="en-US"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Need for sound research to back the promotion of soil and water conservation</a:t>
            </a:r>
          </a:p>
          <a:p>
            <a:pPr algn="just">
              <a:lnSpc>
                <a:spcPct val="100000"/>
              </a:lnSpc>
              <a:spcBef>
                <a:spcPts val="1200"/>
              </a:spcBef>
              <a:spcAft>
                <a:spcPts val="1200"/>
              </a:spcAft>
            </a:pPr>
            <a:r>
              <a:rPr lang="en-GB" dirty="0">
                <a:latin typeface="Times New Roman" panose="02020603050405020304" pitchFamily="18" charset="0"/>
                <a:ea typeface="Calibri" panose="020F0502020204030204" pitchFamily="34" charset="0"/>
              </a:rPr>
              <a:t>Senayah et al., (2001) for instance have reported improved yields of maize, sorghum, </a:t>
            </a:r>
            <a:r>
              <a:rPr lang="en-GB" dirty="0" smtClean="0">
                <a:latin typeface="Times New Roman" panose="02020603050405020304" pitchFamily="18" charset="0"/>
                <a:ea typeface="Calibri" panose="020F0502020204030204" pitchFamily="34" charset="0"/>
              </a:rPr>
              <a:t>millet, </a:t>
            </a:r>
            <a:r>
              <a:rPr lang="en-GB" dirty="0">
                <a:latin typeface="Times New Roman" panose="02020603050405020304" pitchFamily="18" charset="0"/>
                <a:ea typeface="Calibri" panose="020F0502020204030204" pitchFamily="34" charset="0"/>
              </a:rPr>
              <a:t>rice and groundnut under SWC measures compared with normal farm management in a trials carried out in </a:t>
            </a:r>
            <a:r>
              <a:rPr lang="en-GB" dirty="0" err="1">
                <a:latin typeface="Times New Roman" panose="02020603050405020304" pitchFamily="18" charset="0"/>
                <a:ea typeface="Calibri" panose="020F0502020204030204" pitchFamily="34" charset="0"/>
              </a:rPr>
              <a:t>Bawku</a:t>
            </a:r>
            <a:r>
              <a:rPr lang="en-GB" dirty="0">
                <a:latin typeface="Times New Roman" panose="02020603050405020304" pitchFamily="18" charset="0"/>
                <a:ea typeface="Calibri" panose="020F0502020204030204" pitchFamily="34" charset="0"/>
              </a:rPr>
              <a:t> municipality of the Upper East Region</a:t>
            </a:r>
            <a:endParaRPr lang="en-GB"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36900" indent="0" algn="just">
              <a:lnSpc>
                <a:spcPct val="100000"/>
              </a:lnSpc>
              <a:spcBef>
                <a:spcPts val="1200"/>
              </a:spcBef>
              <a:spcAft>
                <a:spcPts val="1200"/>
              </a:spcAft>
              <a:buNone/>
            </a:pPr>
            <a:endParaRPr lang="en-US" dirty="0"/>
          </a:p>
        </p:txBody>
      </p:sp>
      <p:sp>
        <p:nvSpPr>
          <p:cNvPr id="5" name="Slide Number Placeholder 4"/>
          <p:cNvSpPr>
            <a:spLocks noGrp="1"/>
          </p:cNvSpPr>
          <p:nvPr>
            <p:ph type="sldNum" sz="quarter" idx="12"/>
          </p:nvPr>
        </p:nvSpPr>
        <p:spPr/>
        <p:txBody>
          <a:bodyPr/>
          <a:lstStyle/>
          <a:p>
            <a:fld id="{DF28FB93-0A08-4E7D-8E63-9EFA29F1E093}" type="slidenum">
              <a:rPr lang="en-US" smtClean="0"/>
              <a:pPr/>
              <a:t>2</a:t>
            </a:fld>
            <a:endParaRPr lang="en-US" dirty="0"/>
          </a:p>
        </p:txBody>
      </p:sp>
    </p:spTree>
    <p:extLst>
      <p:ext uri="{BB962C8B-B14F-4D97-AF65-F5344CB8AC3E}">
        <p14:creationId xmlns:p14="http://schemas.microsoft.com/office/powerpoint/2010/main" val="3199936184"/>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
            <a:ext cx="11429999" cy="674914"/>
          </a:xfrm>
        </p:spPr>
        <p:txBody>
          <a:bodyPr>
            <a:normAutofit/>
          </a:bodyPr>
          <a:lstStyle/>
          <a:p>
            <a:pPr algn="ctr"/>
            <a:r>
              <a:rPr lang="en-US" sz="4000" b="1" dirty="0" smtClean="0">
                <a:solidFill>
                  <a:srgbClr val="FF0000"/>
                </a:solidFill>
                <a:latin typeface="Times New Roman" panose="02020603050405020304" pitchFamily="18" charset="0"/>
                <a:cs typeface="Times New Roman" panose="02020603050405020304" pitchFamily="18" charset="0"/>
              </a:rPr>
              <a:t>Objectives</a:t>
            </a:r>
            <a:endParaRPr lang="en-US" sz="4000"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0020" y="674915"/>
            <a:ext cx="11887200" cy="6183085"/>
          </a:xfrm>
        </p:spPr>
        <p:txBody>
          <a:bodyPr>
            <a:noAutofit/>
          </a:bodyPr>
          <a:lstStyle/>
          <a:p>
            <a:pPr marL="494100" lvl="1" indent="0" algn="just">
              <a:lnSpc>
                <a:spcPct val="100000"/>
              </a:lnSpc>
              <a:spcBef>
                <a:spcPts val="1200"/>
              </a:spcBef>
              <a:spcAft>
                <a:spcPts val="1200"/>
              </a:spcAft>
              <a:buNone/>
            </a:pPr>
            <a:r>
              <a:rPr lang="en-US" dirty="0" smtClean="0">
                <a:latin typeface="Times New Roman" panose="02020603050405020304" pitchFamily="18" charset="0"/>
                <a:ea typeface="Calibri" panose="020F0502020204030204" pitchFamily="34" charset="0"/>
              </a:rPr>
              <a:t> </a:t>
            </a:r>
          </a:p>
          <a:p>
            <a:pPr marL="837000" lvl="1" indent="-342900" algn="just">
              <a:lnSpc>
                <a:spcPct val="100000"/>
              </a:lnSpc>
              <a:spcBef>
                <a:spcPts val="1200"/>
              </a:spcBef>
              <a:spcAft>
                <a:spcPts val="1200"/>
              </a:spcAft>
            </a:pPr>
            <a:r>
              <a:rPr lang="en-US" sz="2800" dirty="0" smtClean="0">
                <a:latin typeface="Times New Roman" panose="02020603050405020304" pitchFamily="18" charset="0"/>
                <a:ea typeface="Calibri" panose="020F0502020204030204" pitchFamily="34" charset="0"/>
              </a:rPr>
              <a:t>To determine the effect of soil and water conservation measures on soil moisture content for maize, cowpea and </a:t>
            </a:r>
            <a:r>
              <a:rPr lang="en-US" sz="2800" dirty="0" err="1" smtClean="0">
                <a:latin typeface="Times New Roman" panose="02020603050405020304" pitchFamily="18" charset="0"/>
                <a:ea typeface="Calibri" panose="020F0502020204030204" pitchFamily="34" charset="0"/>
              </a:rPr>
              <a:t>soybeanproduction</a:t>
            </a:r>
            <a:endParaRPr lang="en-US" sz="2800" dirty="0" smtClean="0">
              <a:latin typeface="Times New Roman" panose="02020603050405020304" pitchFamily="18" charset="0"/>
              <a:ea typeface="Calibri" panose="020F0502020204030204" pitchFamily="34" charset="0"/>
            </a:endParaRPr>
          </a:p>
          <a:p>
            <a:pPr marL="837000" lvl="1" indent="-342900" algn="just">
              <a:lnSpc>
                <a:spcPct val="100000"/>
              </a:lnSpc>
              <a:spcBef>
                <a:spcPts val="1200"/>
              </a:spcBef>
              <a:spcAft>
                <a:spcPts val="1200"/>
              </a:spcAft>
            </a:pPr>
            <a:r>
              <a:rPr lang="en-US" sz="2800" dirty="0" smtClean="0">
                <a:latin typeface="Times New Roman" panose="02020603050405020304" pitchFamily="18" charset="0"/>
                <a:ea typeface="Calibri" panose="020F0502020204030204" pitchFamily="34" charset="0"/>
              </a:rPr>
              <a:t>To determine the effect of soil and water conservation measures on maize, cowpea and soybean grain yield</a:t>
            </a:r>
          </a:p>
          <a:p>
            <a:pPr marL="837000" lvl="1" indent="-342900" algn="just">
              <a:lnSpc>
                <a:spcPct val="100000"/>
              </a:lnSpc>
              <a:spcBef>
                <a:spcPts val="1200"/>
              </a:spcBef>
              <a:spcAft>
                <a:spcPts val="1200"/>
              </a:spcAft>
            </a:pPr>
            <a:endParaRPr lang="en-US" dirty="0">
              <a:latin typeface="Times New Roman" panose="02020603050405020304" pitchFamily="18" charset="0"/>
              <a:ea typeface="Calibri" panose="020F0502020204030204" pitchFamily="34" charset="0"/>
            </a:endParaRPr>
          </a:p>
        </p:txBody>
      </p:sp>
      <p:sp>
        <p:nvSpPr>
          <p:cNvPr id="4" name="Slide Number Placeholder 3"/>
          <p:cNvSpPr>
            <a:spLocks noGrp="1"/>
          </p:cNvSpPr>
          <p:nvPr>
            <p:ph type="sldNum" sz="quarter" idx="12"/>
          </p:nvPr>
        </p:nvSpPr>
        <p:spPr/>
        <p:txBody>
          <a:bodyPr/>
          <a:lstStyle/>
          <a:p>
            <a:fld id="{DF28FB93-0A08-4E7D-8E63-9EFA29F1E093}" type="slidenum">
              <a:rPr lang="en-US" smtClean="0"/>
              <a:pPr/>
              <a:t>3</a:t>
            </a:fld>
            <a:endParaRPr lang="en-US" dirty="0"/>
          </a:p>
        </p:txBody>
      </p:sp>
    </p:spTree>
    <p:extLst>
      <p:ext uri="{BB962C8B-B14F-4D97-AF65-F5344CB8AC3E}">
        <p14:creationId xmlns:p14="http://schemas.microsoft.com/office/powerpoint/2010/main" val="1286889455"/>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886" y="0"/>
            <a:ext cx="11429999" cy="664029"/>
          </a:xfrm>
        </p:spPr>
        <p:txBody>
          <a:bodyPr>
            <a:normAutofit/>
          </a:bodyPr>
          <a:lstStyle/>
          <a:p>
            <a:pPr algn="ctr"/>
            <a:r>
              <a:rPr lang="en-US" sz="3200" b="1" dirty="0" smtClean="0">
                <a:solidFill>
                  <a:srgbClr val="FF0000"/>
                </a:solidFill>
                <a:latin typeface="Times New Roman" panose="02020603050405020304" pitchFamily="18" charset="0"/>
                <a:cs typeface="Times New Roman" panose="02020603050405020304" pitchFamily="18" charset="0"/>
              </a:rPr>
              <a:t>Materials and Methods (1/4)</a:t>
            </a:r>
            <a:endParaRPr lang="en-US" sz="3200"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71450" y="664029"/>
            <a:ext cx="11887199" cy="6193971"/>
          </a:xfrm>
        </p:spPr>
        <p:txBody>
          <a:bodyPr>
            <a:normAutofit/>
          </a:bodyPr>
          <a:lstStyle/>
          <a:p>
            <a:pPr marL="463550" indent="-238125" algn="just">
              <a:lnSpc>
                <a:spcPct val="100000"/>
              </a:lnSpc>
              <a:buNone/>
            </a:pPr>
            <a:r>
              <a:rPr lang="en-US" b="1" dirty="0">
                <a:solidFill>
                  <a:srgbClr val="FF0000"/>
                </a:solidFill>
                <a:latin typeface="Times New Roman" panose="02020603050405020304" pitchFamily="18" charset="0"/>
                <a:cs typeface="Times New Roman" panose="02020603050405020304" pitchFamily="18" charset="0"/>
              </a:rPr>
              <a:t>Study Area </a:t>
            </a:r>
            <a:endParaRPr lang="en-US" b="1" dirty="0" smtClean="0">
              <a:solidFill>
                <a:srgbClr val="FF0000"/>
              </a:solidFill>
              <a:latin typeface="Times New Roman" panose="02020603050405020304" pitchFamily="18" charset="0"/>
              <a:cs typeface="Times New Roman" panose="02020603050405020304" pitchFamily="18" charset="0"/>
            </a:endParaRPr>
          </a:p>
          <a:p>
            <a:pPr marL="463550" indent="-238125" algn="just">
              <a:lnSpc>
                <a:spcPct val="100000"/>
              </a:lnSpc>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On-station = Africa </a:t>
            </a:r>
            <a:r>
              <a:rPr lang="en-US" smtClean="0">
                <a:latin typeface="Times New Roman" panose="02020603050405020304" pitchFamily="18" charset="0"/>
                <a:cs typeface="Times New Roman" panose="02020603050405020304" pitchFamily="18" charset="0"/>
              </a:rPr>
              <a:t>RISING </a:t>
            </a:r>
            <a:r>
              <a:rPr lang="en-US">
                <a:latin typeface="Times New Roman" panose="02020603050405020304" pitchFamily="18" charset="0"/>
                <a:cs typeface="Times New Roman" panose="02020603050405020304" pitchFamily="18" charset="0"/>
              </a:rPr>
              <a:t>R</a:t>
            </a:r>
            <a:r>
              <a:rPr lang="en-US" smtClean="0">
                <a:latin typeface="Times New Roman" panose="02020603050405020304" pitchFamily="18" charset="0"/>
                <a:cs typeface="Times New Roman" panose="02020603050405020304" pitchFamily="18" charset="0"/>
              </a:rPr>
              <a:t>esearch </a:t>
            </a:r>
            <a:r>
              <a:rPr lang="en-US" dirty="0" smtClean="0">
                <a:latin typeface="Times New Roman" panose="02020603050405020304" pitchFamily="18" charset="0"/>
                <a:cs typeface="Times New Roman" panose="02020603050405020304" pitchFamily="18" charset="0"/>
              </a:rPr>
              <a:t>Station, Tamale Airport Area, </a:t>
            </a:r>
          </a:p>
          <a:p>
            <a:pPr marL="463550" indent="-238125" algn="just">
              <a:lnSpc>
                <a:spcPct val="100000"/>
              </a:lnSpc>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On-farm = Duko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Tingoli</a:t>
            </a:r>
            <a:r>
              <a:rPr lang="en-US" dirty="0">
                <a:latin typeface="Times New Roman" panose="02020603050405020304" pitchFamily="18" charset="0"/>
                <a:cs typeface="Times New Roman" panose="02020603050405020304" pitchFamily="18" charset="0"/>
              </a:rPr>
              <a:t> and </a:t>
            </a:r>
            <a:r>
              <a:rPr lang="en-US" dirty="0" err="1">
                <a:latin typeface="Times New Roman" panose="02020603050405020304" pitchFamily="18" charset="0"/>
                <a:cs typeface="Times New Roman" panose="02020603050405020304" pitchFamily="18" charset="0"/>
              </a:rPr>
              <a:t>Gbanjong</a:t>
            </a:r>
            <a:r>
              <a:rPr lang="en-US" dirty="0">
                <a:latin typeface="Times New Roman" panose="02020603050405020304" pitchFamily="18" charset="0"/>
                <a:cs typeface="Times New Roman" panose="02020603050405020304" pitchFamily="18" charset="0"/>
              </a:rPr>
              <a:t> in the Northern Region</a:t>
            </a:r>
            <a:r>
              <a:rPr lang="en-US" dirty="0" smtClean="0">
                <a:latin typeface="Times New Roman" panose="02020603050405020304" pitchFamily="18" charset="0"/>
                <a:cs typeface="Times New Roman" panose="02020603050405020304" pitchFamily="18" charset="0"/>
              </a:rPr>
              <a:t>. </a:t>
            </a:r>
          </a:p>
          <a:p>
            <a:pPr marL="463550" indent="-238125" algn="just">
              <a:lnSpc>
                <a:spcPct val="100000"/>
              </a:lnSpc>
              <a:buNone/>
            </a:pPr>
            <a:r>
              <a:rPr lang="en-US" b="1" dirty="0" smtClean="0">
                <a:solidFill>
                  <a:srgbClr val="FF0000"/>
                </a:solidFill>
                <a:latin typeface="Times New Roman" panose="02020603050405020304" pitchFamily="18" charset="0"/>
                <a:cs typeface="Times New Roman" panose="02020603050405020304" pitchFamily="18" charset="0"/>
              </a:rPr>
              <a:t>Experiment Setup</a:t>
            </a:r>
            <a:endParaRPr lang="en-US" b="1" dirty="0">
              <a:solidFill>
                <a:srgbClr val="FF0000"/>
              </a:solidFill>
              <a:latin typeface="Times New Roman" panose="02020603050405020304" pitchFamily="18" charset="0"/>
              <a:cs typeface="Times New Roman" panose="02020603050405020304" pitchFamily="18" charset="0"/>
            </a:endParaRPr>
          </a:p>
          <a:p>
            <a:pPr marL="463550" indent="-238125" algn="just">
              <a:lnSpc>
                <a:spcPct val="100000"/>
              </a:lnSpc>
              <a:buNone/>
            </a:pPr>
            <a:r>
              <a:rPr lang="en-US" b="1" dirty="0">
                <a:solidFill>
                  <a:srgbClr val="FF0000"/>
                </a:solidFill>
                <a:latin typeface="Times New Roman" panose="02020603050405020304" pitchFamily="18" charset="0"/>
                <a:cs typeface="Times New Roman" panose="02020603050405020304" pitchFamily="18" charset="0"/>
              </a:rPr>
              <a:t>Design</a:t>
            </a:r>
            <a:r>
              <a:rPr lang="en-US" dirty="0" smtClean="0">
                <a:latin typeface="Times New Roman" panose="02020603050405020304" pitchFamily="18" charset="0"/>
                <a:cs typeface="Times New Roman" panose="02020603050405020304" pitchFamily="18" charset="0"/>
              </a:rPr>
              <a:t>: RCBD</a:t>
            </a:r>
          </a:p>
          <a:p>
            <a:pPr marL="463550" indent="-238125" algn="just">
              <a:lnSpc>
                <a:spcPct val="100000"/>
              </a:lnSpc>
              <a:buNone/>
            </a:pPr>
            <a:r>
              <a:rPr lang="en-US" b="1" dirty="0" smtClean="0">
                <a:solidFill>
                  <a:srgbClr val="FF0000"/>
                </a:solidFill>
                <a:latin typeface="Times New Roman" panose="02020603050405020304" pitchFamily="18" charset="0"/>
                <a:cs typeface="Times New Roman" panose="02020603050405020304" pitchFamily="18" charset="0"/>
              </a:rPr>
              <a:t>Treatments</a:t>
            </a:r>
            <a:r>
              <a:rPr lang="en-US" b="1" dirty="0">
                <a:solidFill>
                  <a:srgbClr val="FF0000"/>
                </a:solidFill>
                <a:latin typeface="Times New Roman" panose="02020603050405020304" pitchFamily="18" charset="0"/>
                <a:cs typeface="Times New Roman" panose="02020603050405020304" pitchFamily="18" charset="0"/>
              </a:rPr>
              <a:t>: </a:t>
            </a:r>
            <a:r>
              <a:rPr lang="en-US" dirty="0">
                <a:solidFill>
                  <a:prstClr val="black"/>
                </a:solidFill>
                <a:latin typeface="Times New Roman" panose="02020603050405020304" pitchFamily="18" charset="0"/>
                <a:cs typeface="Times New Roman" panose="02020603050405020304" pitchFamily="18" charset="0"/>
              </a:rPr>
              <a:t>Contour Farming (CF), Half Moon (HM), Contour Ridges (CR) and </a:t>
            </a:r>
            <a:r>
              <a:rPr lang="en-US" dirty="0" smtClean="0">
                <a:solidFill>
                  <a:prstClr val="black"/>
                </a:solidFill>
                <a:latin typeface="Times New Roman" panose="02020603050405020304" pitchFamily="18" charset="0"/>
                <a:cs typeface="Times New Roman" panose="02020603050405020304" pitchFamily="18" charset="0"/>
              </a:rPr>
              <a:t>Flat Bed </a:t>
            </a:r>
            <a:r>
              <a:rPr lang="en-US" dirty="0">
                <a:solidFill>
                  <a:prstClr val="black"/>
                </a:solidFill>
                <a:latin typeface="Times New Roman" panose="02020603050405020304" pitchFamily="18" charset="0"/>
                <a:cs typeface="Times New Roman" panose="02020603050405020304" pitchFamily="18" charset="0"/>
              </a:rPr>
              <a:t>(</a:t>
            </a:r>
            <a:r>
              <a:rPr lang="en-US" dirty="0" smtClean="0">
                <a:solidFill>
                  <a:prstClr val="black"/>
                </a:solidFill>
                <a:latin typeface="Times New Roman" panose="02020603050405020304" pitchFamily="18" charset="0"/>
                <a:cs typeface="Times New Roman" panose="02020603050405020304" pitchFamily="18" charset="0"/>
              </a:rPr>
              <a:t>FB)</a:t>
            </a:r>
            <a:endParaRPr lang="en-US" dirty="0">
              <a:solidFill>
                <a:prstClr val="black"/>
              </a:solidFill>
              <a:latin typeface="Times New Roman" panose="02020603050405020304" pitchFamily="18" charset="0"/>
              <a:cs typeface="Times New Roman" panose="02020603050405020304" pitchFamily="18" charset="0"/>
            </a:endParaRPr>
          </a:p>
          <a:p>
            <a:pPr marL="463550" lvl="0" indent="-238125">
              <a:lnSpc>
                <a:spcPct val="175000"/>
              </a:lnSpc>
              <a:spcBef>
                <a:spcPts val="0"/>
              </a:spcBef>
              <a:buNone/>
            </a:pPr>
            <a:r>
              <a:rPr lang="en-US" b="1" dirty="0" smtClean="0">
                <a:solidFill>
                  <a:srgbClr val="FF0000"/>
                </a:solidFill>
                <a:latin typeface="Times New Roman" panose="02020603050405020304" pitchFamily="18" charset="0"/>
                <a:cs typeface="Times New Roman" panose="02020603050405020304" pitchFamily="18" charset="0"/>
              </a:rPr>
              <a:t>Replications</a:t>
            </a:r>
            <a:r>
              <a:rPr lang="en-US" dirty="0" smtClean="0">
                <a:latin typeface="Times New Roman" panose="02020603050405020304" pitchFamily="18" charset="0"/>
                <a:cs typeface="Times New Roman" panose="02020603050405020304" pitchFamily="18" charset="0"/>
              </a:rPr>
              <a:t>: On-station = 4; </a:t>
            </a:r>
            <a:r>
              <a:rPr lang="en-US" b="1" dirty="0" smtClean="0">
                <a:solidFill>
                  <a:srgbClr val="FF0000"/>
                </a:solidFill>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On-farm = 3</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each community)</a:t>
            </a:r>
          </a:p>
          <a:p>
            <a:pPr marL="463550" lvl="0" indent="-238125">
              <a:lnSpc>
                <a:spcPct val="175000"/>
              </a:lnSpc>
              <a:spcBef>
                <a:spcPts val="0"/>
              </a:spcBef>
              <a:buNone/>
            </a:pPr>
            <a:r>
              <a:rPr lang="en-US" b="1" dirty="0" smtClean="0">
                <a:solidFill>
                  <a:srgbClr val="FF0000"/>
                </a:solidFill>
                <a:latin typeface="Times New Roman" panose="02020603050405020304" pitchFamily="18" charset="0"/>
                <a:cs typeface="Times New Roman" panose="02020603050405020304" pitchFamily="18" charset="0"/>
              </a:rPr>
              <a:t>Plot Size: </a:t>
            </a:r>
            <a:r>
              <a:rPr lang="en-US" dirty="0">
                <a:solidFill>
                  <a:prstClr val="black"/>
                </a:solidFill>
                <a:latin typeface="Times New Roman" panose="02020603050405020304" pitchFamily="18" charset="0"/>
                <a:cs typeface="Times New Roman" panose="02020603050405020304" pitchFamily="18" charset="0"/>
              </a:rPr>
              <a:t>5m x </a:t>
            </a:r>
            <a:r>
              <a:rPr lang="en-US" dirty="0" smtClean="0">
                <a:solidFill>
                  <a:prstClr val="black"/>
                </a:solidFill>
                <a:latin typeface="Times New Roman" panose="02020603050405020304" pitchFamily="18" charset="0"/>
                <a:cs typeface="Times New Roman" panose="02020603050405020304" pitchFamily="18" charset="0"/>
              </a:rPr>
              <a:t>10m		</a:t>
            </a:r>
          </a:p>
          <a:p>
            <a:pPr marL="463550" lvl="0" indent="-238125">
              <a:lnSpc>
                <a:spcPct val="175000"/>
              </a:lnSpc>
              <a:spcBef>
                <a:spcPts val="0"/>
              </a:spcBef>
              <a:buNone/>
            </a:pPr>
            <a:r>
              <a:rPr lang="en-US" b="1" dirty="0" smtClean="0">
                <a:solidFill>
                  <a:srgbClr val="FF0000"/>
                </a:solidFill>
                <a:latin typeface="Times New Roman" panose="02020603050405020304" pitchFamily="18" charset="0"/>
                <a:cs typeface="Times New Roman" panose="02020603050405020304" pitchFamily="18" charset="0"/>
              </a:rPr>
              <a:t>Crops</a:t>
            </a:r>
            <a:r>
              <a:rPr lang="en-US" b="1" dirty="0">
                <a:solidFill>
                  <a:srgbClr val="FF0000"/>
                </a:solidFill>
                <a:latin typeface="Times New Roman" panose="02020603050405020304" pitchFamily="18" charset="0"/>
                <a:cs typeface="Times New Roman" panose="02020603050405020304" pitchFamily="18" charset="0"/>
              </a:rPr>
              <a:t>: </a:t>
            </a:r>
            <a:r>
              <a:rPr lang="en-US" dirty="0" smtClean="0">
                <a:solidFill>
                  <a:prstClr val="black"/>
                </a:solidFill>
                <a:latin typeface="Times New Roman" panose="02020603050405020304" pitchFamily="18" charset="0"/>
                <a:cs typeface="Times New Roman" panose="02020603050405020304" pitchFamily="18" charset="0"/>
              </a:rPr>
              <a:t>Maize, Cowpea and Soybean</a:t>
            </a:r>
            <a:endParaRPr lang="en-US" dirty="0">
              <a:solidFill>
                <a:prstClr val="black"/>
              </a:solidFill>
              <a:latin typeface="Times New Roman" panose="02020603050405020304" pitchFamily="18" charset="0"/>
              <a:cs typeface="Times New Roman" panose="02020603050405020304" pitchFamily="18" charset="0"/>
            </a:endParaRPr>
          </a:p>
          <a:p>
            <a:pPr marL="36900" lvl="0" indent="0">
              <a:lnSpc>
                <a:spcPct val="175000"/>
              </a:lnSpc>
              <a:spcBef>
                <a:spcPts val="0"/>
              </a:spcBef>
              <a:buNone/>
            </a:pPr>
            <a:endParaRPr lang="en-US" dirty="0">
              <a:solidFill>
                <a:prstClr val="black"/>
              </a:solidFill>
              <a:latin typeface="Times New Roman" panose="02020603050405020304" pitchFamily="18" charset="0"/>
              <a:cs typeface="Times New Roman" panose="02020603050405020304" pitchFamily="18" charset="0"/>
            </a:endParaRPr>
          </a:p>
          <a:p>
            <a:pPr marL="36900" lvl="0" indent="0">
              <a:lnSpc>
                <a:spcPct val="175000"/>
              </a:lnSpc>
              <a:spcBef>
                <a:spcPts val="0"/>
              </a:spcBef>
              <a:buNone/>
            </a:pPr>
            <a:endParaRPr lang="en-US" dirty="0">
              <a:solidFill>
                <a:prstClr val="black"/>
              </a:solidFill>
              <a:latin typeface="Times New Roman" panose="02020603050405020304" pitchFamily="18" charset="0"/>
              <a:cs typeface="Times New Roman" panose="02020603050405020304" pitchFamily="18" charset="0"/>
            </a:endParaRPr>
          </a:p>
          <a:p>
            <a:pPr marL="36900" lvl="0" indent="0">
              <a:lnSpc>
                <a:spcPct val="175000"/>
              </a:lnSpc>
              <a:spcBef>
                <a:spcPts val="0"/>
              </a:spcBef>
              <a:buNone/>
            </a:pPr>
            <a:endParaRPr lang="en-US" dirty="0">
              <a:solidFill>
                <a:prstClr val="black"/>
              </a:solidFill>
              <a:latin typeface="Times New Roman" panose="02020603050405020304" pitchFamily="18" charset="0"/>
              <a:cs typeface="Times New Roman" panose="02020603050405020304" pitchFamily="18" charset="0"/>
            </a:endParaRPr>
          </a:p>
          <a:p>
            <a:pPr marL="36900" indent="0" algn="just">
              <a:lnSpc>
                <a:spcPct val="100000"/>
              </a:lnSpc>
              <a:buNone/>
            </a:pPr>
            <a:endParaRPr lang="en-US" dirty="0">
              <a:latin typeface="Times New Roman" panose="02020603050405020304" pitchFamily="18" charset="0"/>
              <a:cs typeface="Times New Roman" panose="02020603050405020304" pitchFamily="18" charset="0"/>
            </a:endParaRPr>
          </a:p>
          <a:p>
            <a:pPr marL="36900" indent="0">
              <a:buNone/>
            </a:pPr>
            <a:endParaRPr lang="en-US" dirty="0" smtClean="0"/>
          </a:p>
          <a:p>
            <a:pPr marL="36900" indent="0">
              <a:buNone/>
            </a:pPr>
            <a:endParaRPr lang="en-US" dirty="0" smtClean="0"/>
          </a:p>
        </p:txBody>
      </p:sp>
      <p:sp>
        <p:nvSpPr>
          <p:cNvPr id="4" name="Slide Number Placeholder 3"/>
          <p:cNvSpPr>
            <a:spLocks noGrp="1"/>
          </p:cNvSpPr>
          <p:nvPr>
            <p:ph type="sldNum" sz="quarter" idx="12"/>
          </p:nvPr>
        </p:nvSpPr>
        <p:spPr/>
        <p:txBody>
          <a:bodyPr/>
          <a:lstStyle/>
          <a:p>
            <a:fld id="{DF28FB93-0A08-4E7D-8E63-9EFA29F1E093}" type="slidenum">
              <a:rPr lang="en-US" smtClean="0"/>
              <a:pPr/>
              <a:t>4</a:t>
            </a:fld>
            <a:endParaRPr lang="en-US" dirty="0"/>
          </a:p>
        </p:txBody>
      </p:sp>
    </p:spTree>
    <p:extLst>
      <p:ext uri="{BB962C8B-B14F-4D97-AF65-F5344CB8AC3E}">
        <p14:creationId xmlns:p14="http://schemas.microsoft.com/office/powerpoint/2010/main" val="3387664992"/>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 y="1"/>
            <a:ext cx="11875770" cy="674369"/>
          </a:xfrm>
        </p:spPr>
        <p:txBody>
          <a:bodyPr>
            <a:normAutofit fontScale="90000"/>
          </a:bodyPr>
          <a:lstStyle/>
          <a:p>
            <a:pPr marL="36900" lvl="0">
              <a:spcBef>
                <a:spcPts val="1000"/>
              </a:spcBef>
            </a:pPr>
            <a:r>
              <a:rPr lang="en-US" sz="2000" b="1" dirty="0" smtClean="0">
                <a:solidFill>
                  <a:srgbClr val="FF0000"/>
                </a:solidFill>
                <a:latin typeface="Times New Roman" panose="02020603050405020304" pitchFamily="18" charset="0"/>
                <a:cs typeface="Times New Roman" panose="02020603050405020304" pitchFamily="18" charset="0"/>
              </a:rPr>
              <a:t>									          </a:t>
            </a:r>
            <a:br>
              <a:rPr lang="en-US" sz="2000" b="1" dirty="0" smtClean="0">
                <a:solidFill>
                  <a:srgbClr val="FF0000"/>
                </a:solidFill>
                <a:latin typeface="Times New Roman" panose="02020603050405020304" pitchFamily="18" charset="0"/>
                <a:cs typeface="Times New Roman" panose="02020603050405020304" pitchFamily="18" charset="0"/>
              </a:rPr>
            </a:br>
            <a:r>
              <a:rPr lang="en-US" sz="2000" b="1" dirty="0">
                <a:solidFill>
                  <a:srgbClr val="FF0000"/>
                </a:solidFill>
                <a:latin typeface="Times New Roman" panose="02020603050405020304" pitchFamily="18" charset="0"/>
                <a:cs typeface="Times New Roman" panose="02020603050405020304" pitchFamily="18" charset="0"/>
              </a:rPr>
              <a:t>	</a:t>
            </a:r>
            <a:r>
              <a:rPr lang="en-US" sz="2000" b="1" dirty="0" smtClean="0">
                <a:solidFill>
                  <a:srgbClr val="FF0000"/>
                </a:solidFill>
                <a:latin typeface="Times New Roman" panose="02020603050405020304" pitchFamily="18" charset="0"/>
                <a:cs typeface="Times New Roman" panose="02020603050405020304" pitchFamily="18" charset="0"/>
              </a:rPr>
              <a:t>	</a:t>
            </a:r>
            <a:r>
              <a:rPr lang="en-US" sz="2000" b="1" dirty="0">
                <a:solidFill>
                  <a:srgbClr val="FF0000"/>
                </a:solidFill>
                <a:latin typeface="Times New Roman" panose="02020603050405020304" pitchFamily="18" charset="0"/>
                <a:cs typeface="Times New Roman" panose="02020603050405020304" pitchFamily="18" charset="0"/>
              </a:rPr>
              <a:t> </a:t>
            </a:r>
            <a:r>
              <a:rPr lang="en-US" sz="2000" b="1" dirty="0" smtClean="0">
                <a:solidFill>
                  <a:srgbClr val="FF0000"/>
                </a:solidFill>
                <a:latin typeface="Times New Roman" panose="02020603050405020304" pitchFamily="18" charset="0"/>
                <a:cs typeface="Times New Roman" panose="02020603050405020304" pitchFamily="18" charset="0"/>
              </a:rPr>
              <a:t>                         </a:t>
            </a:r>
            <a:r>
              <a:rPr lang="en-US" sz="2200" b="1" dirty="0" smtClean="0">
                <a:solidFill>
                  <a:srgbClr val="FF0000"/>
                </a:solidFill>
                <a:latin typeface="Times New Roman" panose="02020603050405020304" pitchFamily="18" charset="0"/>
                <a:cs typeface="Times New Roman" panose="02020603050405020304" pitchFamily="18" charset="0"/>
              </a:rPr>
              <a:t>Materials </a:t>
            </a:r>
            <a:r>
              <a:rPr lang="en-US" sz="2200" b="1" dirty="0">
                <a:solidFill>
                  <a:srgbClr val="FF0000"/>
                </a:solidFill>
                <a:latin typeface="Times New Roman" panose="02020603050405020304" pitchFamily="18" charset="0"/>
                <a:cs typeface="Times New Roman" panose="02020603050405020304" pitchFamily="18" charset="0"/>
              </a:rPr>
              <a:t>and Methods </a:t>
            </a:r>
            <a:r>
              <a:rPr lang="en-US" sz="2200" b="1" dirty="0" smtClean="0">
                <a:solidFill>
                  <a:srgbClr val="FF0000"/>
                </a:solidFill>
                <a:latin typeface="Times New Roman" panose="02020603050405020304" pitchFamily="18" charset="0"/>
                <a:cs typeface="Times New Roman" panose="02020603050405020304" pitchFamily="18" charset="0"/>
              </a:rPr>
              <a:t>(2/4) </a:t>
            </a:r>
            <a:br>
              <a:rPr lang="en-US" sz="2200" b="1" dirty="0" smtClean="0">
                <a:solidFill>
                  <a:srgbClr val="FF0000"/>
                </a:solidFill>
                <a:latin typeface="Times New Roman" panose="02020603050405020304" pitchFamily="18" charset="0"/>
                <a:cs typeface="Times New Roman" panose="02020603050405020304" pitchFamily="18" charset="0"/>
              </a:rPr>
            </a:br>
            <a:r>
              <a:rPr lang="en-US" sz="2800" b="1" dirty="0" smtClean="0">
                <a:solidFill>
                  <a:srgbClr val="FF0000"/>
                </a:solidFill>
                <a:latin typeface="Times New Roman" panose="02020603050405020304" pitchFamily="18" charset="0"/>
                <a:ea typeface="+mn-ea"/>
                <a:cs typeface="Times New Roman" panose="02020603050405020304" pitchFamily="18" charset="0"/>
              </a:rPr>
              <a:t>Treatments </a:t>
            </a:r>
            <a:r>
              <a:rPr lang="en-US" sz="2800" b="1" dirty="0">
                <a:solidFill>
                  <a:srgbClr val="FF0000"/>
                </a:solidFill>
                <a:latin typeface="Times New Roman" panose="02020603050405020304" pitchFamily="18" charset="0"/>
                <a:ea typeface="+mn-ea"/>
                <a:cs typeface="Times New Roman" panose="02020603050405020304" pitchFamily="18" charset="0"/>
              </a:rPr>
              <a:t>Details</a:t>
            </a:r>
            <a:br>
              <a:rPr lang="en-US" sz="2800" b="1" dirty="0">
                <a:solidFill>
                  <a:srgbClr val="FF0000"/>
                </a:solidFill>
                <a:latin typeface="Times New Roman" panose="02020603050405020304" pitchFamily="18" charset="0"/>
                <a:ea typeface="+mn-ea"/>
                <a:cs typeface="Times New Roman" panose="02020603050405020304" pitchFamily="18" charset="0"/>
              </a:rPr>
            </a:br>
            <a:endParaRPr lang="en-US" sz="2000"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a:xfrm>
            <a:off x="160020" y="674370"/>
            <a:ext cx="5859780" cy="6183630"/>
          </a:xfrm>
        </p:spPr>
        <p:txBody>
          <a:bodyPr>
            <a:normAutofit lnSpcReduction="10000"/>
          </a:bodyPr>
          <a:lstStyle/>
          <a:p>
            <a:pPr marR="0" algn="just">
              <a:lnSpc>
                <a:spcPct val="100000"/>
              </a:lnSpc>
              <a:spcBef>
                <a:spcPts val="0"/>
              </a:spcBef>
              <a:spcAft>
                <a:spcPts val="0"/>
              </a:spcAft>
              <a:buFont typeface="Wingdings" panose="05000000000000000000" pitchFamily="2" charset="2"/>
              <a:buChar char="Ø"/>
            </a:pPr>
            <a:r>
              <a:rPr lang="en-US" sz="2400" b="1" dirty="0" smtClean="0">
                <a:latin typeface="Times New Roman" panose="02020603050405020304" pitchFamily="18" charset="0"/>
                <a:ea typeface="Calibri" panose="020F0502020204030204" pitchFamily="34" charset="0"/>
                <a:cs typeface="Times New Roman" panose="02020603050405020304" pitchFamily="18" charset="0"/>
              </a:rPr>
              <a:t>Contour </a:t>
            </a:r>
            <a:r>
              <a:rPr lang="en-US" sz="2400" b="1" dirty="0">
                <a:latin typeface="Times New Roman" panose="02020603050405020304" pitchFamily="18" charset="0"/>
                <a:ea typeface="Calibri" panose="020F0502020204030204" pitchFamily="34" charset="0"/>
                <a:cs typeface="Times New Roman" panose="02020603050405020304" pitchFamily="18" charset="0"/>
              </a:rPr>
              <a:t>farming </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ts val="2500"/>
              </a:lnSpc>
              <a:buNone/>
            </a:pPr>
            <a:r>
              <a:rPr lang="en-US" sz="1800" dirty="0" smtClean="0">
                <a:latin typeface="Times New Roman" panose="02020603050405020304" pitchFamily="18" charset="0"/>
                <a:ea typeface="Calibri" panose="020F0502020204030204" pitchFamily="34" charset="0"/>
              </a:rPr>
              <a:t>Contour </a:t>
            </a:r>
            <a:r>
              <a:rPr lang="en-US" sz="1800" dirty="0">
                <a:latin typeface="Times New Roman" panose="02020603050405020304" pitchFamily="18" charset="0"/>
                <a:ea typeface="Calibri" panose="020F0502020204030204" pitchFamily="34" charset="0"/>
              </a:rPr>
              <a:t>farming requires that the </a:t>
            </a:r>
            <a:r>
              <a:rPr lang="en-US" sz="1800" dirty="0" smtClean="0">
                <a:latin typeface="Times New Roman" panose="02020603050405020304" pitchFamily="18" charset="0"/>
                <a:ea typeface="Calibri" panose="020F0502020204030204" pitchFamily="34" charset="0"/>
              </a:rPr>
              <a:t>ploughing/hoeing</a:t>
            </a:r>
            <a:r>
              <a:rPr lang="en-US" sz="1800" dirty="0">
                <a:latin typeface="Times New Roman" panose="02020603050405020304" pitchFamily="18" charset="0"/>
                <a:ea typeface="Calibri" panose="020F0502020204030204" pitchFamily="34" charset="0"/>
              </a:rPr>
              <a:t>, sowing and other </a:t>
            </a:r>
            <a:r>
              <a:rPr lang="en-US" sz="1800" dirty="0" smtClean="0">
                <a:latin typeface="Times New Roman" panose="02020603050405020304" pitchFamily="18" charset="0"/>
                <a:ea typeface="Calibri" panose="020F0502020204030204" pitchFamily="34" charset="0"/>
              </a:rPr>
              <a:t>activities </a:t>
            </a:r>
            <a:r>
              <a:rPr lang="en-US" sz="1800" dirty="0">
                <a:latin typeface="Times New Roman" panose="02020603050405020304" pitchFamily="18" charset="0"/>
                <a:ea typeface="Calibri" panose="020F0502020204030204" pitchFamily="34" charset="0"/>
              </a:rPr>
              <a:t>be done along the contours</a:t>
            </a:r>
            <a:r>
              <a:rPr lang="en-US" sz="1800" dirty="0" smtClean="0">
                <a:latin typeface="Times New Roman" panose="02020603050405020304" pitchFamily="18" charset="0"/>
                <a:ea typeface="Calibri" panose="020F0502020204030204" pitchFamily="34" charset="0"/>
              </a:rPr>
              <a:t>.</a:t>
            </a:r>
          </a:p>
          <a:p>
            <a:pPr marL="0" indent="0">
              <a:lnSpc>
                <a:spcPct val="100000"/>
              </a:lnSpc>
              <a:buNone/>
            </a:pPr>
            <a:endParaRPr lang="en-US" sz="1800" dirty="0">
              <a:latin typeface="Times New Roman" panose="02020603050405020304" pitchFamily="18" charset="0"/>
            </a:endParaRPr>
          </a:p>
          <a:p>
            <a:pPr marL="0" indent="0">
              <a:lnSpc>
                <a:spcPct val="100000"/>
              </a:lnSpc>
              <a:buNone/>
            </a:pPr>
            <a:endParaRPr lang="en-US" sz="1800" dirty="0" smtClean="0">
              <a:latin typeface="Times New Roman" panose="02020603050405020304" pitchFamily="18" charset="0"/>
            </a:endParaRPr>
          </a:p>
          <a:p>
            <a:pPr marL="0" indent="0">
              <a:lnSpc>
                <a:spcPct val="100000"/>
              </a:lnSpc>
              <a:buNone/>
            </a:pPr>
            <a:endParaRPr lang="en-US" sz="1800" dirty="0">
              <a:latin typeface="Times New Roman" panose="02020603050405020304" pitchFamily="18" charset="0"/>
            </a:endParaRPr>
          </a:p>
          <a:p>
            <a:pPr marL="0" indent="0">
              <a:lnSpc>
                <a:spcPct val="100000"/>
              </a:lnSpc>
              <a:buNone/>
            </a:pPr>
            <a:endParaRPr lang="en-US" sz="1800" dirty="0" smtClean="0">
              <a:latin typeface="Times New Roman" panose="02020603050405020304" pitchFamily="18" charset="0"/>
            </a:endParaRPr>
          </a:p>
          <a:p>
            <a:pPr marL="0" indent="0">
              <a:lnSpc>
                <a:spcPct val="100000"/>
              </a:lnSpc>
              <a:buNone/>
            </a:pPr>
            <a:endParaRPr lang="en-US" sz="1800" dirty="0">
              <a:latin typeface="Times New Roman" panose="02020603050405020304" pitchFamily="18" charset="0"/>
            </a:endParaRPr>
          </a:p>
          <a:p>
            <a:pPr marL="0" indent="0">
              <a:lnSpc>
                <a:spcPct val="100000"/>
              </a:lnSpc>
              <a:buNone/>
            </a:pPr>
            <a:endParaRPr lang="en-US" sz="1800" dirty="0" smtClean="0">
              <a:latin typeface="Times New Roman" panose="02020603050405020304" pitchFamily="18" charset="0"/>
            </a:endParaRPr>
          </a:p>
          <a:p>
            <a:pPr marL="0" indent="0">
              <a:lnSpc>
                <a:spcPct val="100000"/>
              </a:lnSpc>
              <a:buNone/>
            </a:pPr>
            <a:endParaRPr lang="en-US" sz="1800" b="1" dirty="0" smtClean="0">
              <a:latin typeface="Times New Roman" panose="02020603050405020304" pitchFamily="18" charset="0"/>
            </a:endParaRPr>
          </a:p>
          <a:p>
            <a:pPr marL="0" indent="0">
              <a:lnSpc>
                <a:spcPct val="100000"/>
              </a:lnSpc>
              <a:buNone/>
            </a:pPr>
            <a:r>
              <a:rPr lang="en-US" sz="1800" b="1" dirty="0" smtClean="0">
                <a:latin typeface="Times New Roman" panose="02020603050405020304" pitchFamily="18" charset="0"/>
              </a:rPr>
              <a:t>Fig</a:t>
            </a:r>
            <a:r>
              <a:rPr lang="en-US" sz="1800" b="1" dirty="0">
                <a:latin typeface="Times New Roman" panose="02020603050405020304" pitchFamily="18" charset="0"/>
              </a:rPr>
              <a:t>. </a:t>
            </a:r>
            <a:r>
              <a:rPr lang="en-US" sz="1800" b="1" dirty="0" smtClean="0">
                <a:latin typeface="Times New Roman" panose="02020603050405020304" pitchFamily="18" charset="0"/>
              </a:rPr>
              <a:t>1: </a:t>
            </a:r>
            <a:r>
              <a:rPr lang="en-US" sz="1800" dirty="0">
                <a:latin typeface="Times New Roman" panose="02020603050405020304" pitchFamily="18" charset="0"/>
              </a:rPr>
              <a:t>Layout </a:t>
            </a:r>
            <a:r>
              <a:rPr lang="en-US" sz="1800" dirty="0" smtClean="0">
                <a:latin typeface="Times New Roman" panose="02020603050405020304" pitchFamily="18" charset="0"/>
              </a:rPr>
              <a:t>and picture of contour </a:t>
            </a:r>
            <a:r>
              <a:rPr lang="en-US" sz="1800" dirty="0">
                <a:latin typeface="Times New Roman" panose="02020603050405020304" pitchFamily="18" charset="0"/>
              </a:rPr>
              <a:t>farming</a:t>
            </a:r>
          </a:p>
          <a:p>
            <a:pPr marL="0" indent="0" algn="just">
              <a:lnSpc>
                <a:spcPct val="150000"/>
              </a:lnSpc>
              <a:buNone/>
            </a:pPr>
            <a:r>
              <a:rPr lang="en-US" sz="1900" dirty="0" smtClean="0">
                <a:latin typeface="Times New Roman" panose="02020603050405020304" pitchFamily="18" charset="0"/>
                <a:ea typeface="Calibri" panose="020F0502020204030204" pitchFamily="34" charset="0"/>
              </a:rPr>
              <a:t>Ridges </a:t>
            </a:r>
            <a:r>
              <a:rPr lang="en-US" sz="1900" dirty="0">
                <a:latin typeface="Times New Roman" panose="02020603050405020304" pitchFamily="18" charset="0"/>
                <a:ea typeface="Calibri" panose="020F0502020204030204" pitchFamily="34" charset="0"/>
              </a:rPr>
              <a:t>were therefore prepared along the contours </a:t>
            </a:r>
            <a:r>
              <a:rPr lang="en-US" sz="1900" dirty="0" smtClean="0">
                <a:latin typeface="Times New Roman" panose="02020603050405020304" pitchFamily="18" charset="0"/>
                <a:ea typeface="Calibri" panose="020F0502020204030204" pitchFamily="34" charset="0"/>
              </a:rPr>
              <a:t>whilst </a:t>
            </a:r>
            <a:r>
              <a:rPr lang="en-US" sz="1900" dirty="0">
                <a:latin typeface="Times New Roman" panose="02020603050405020304" pitchFamily="18" charset="0"/>
                <a:ea typeface="Calibri" panose="020F0502020204030204" pitchFamily="34" charset="0"/>
              </a:rPr>
              <a:t>ensuring that the ridges were parallel to each other and to the contours. This yielded thirteen (13) ridges on each CF plot.</a:t>
            </a:r>
            <a:endParaRPr lang="en-US" sz="1900" dirty="0" smtClean="0">
              <a:latin typeface="Times New Roman" panose="02020603050405020304" pitchFamily="18" charset="0"/>
            </a:endParaRPr>
          </a:p>
        </p:txBody>
      </p:sp>
      <p:sp>
        <p:nvSpPr>
          <p:cNvPr id="5" name="Content Placeholder 4"/>
          <p:cNvSpPr>
            <a:spLocks noGrp="1"/>
          </p:cNvSpPr>
          <p:nvPr>
            <p:ph sz="half" idx="2"/>
          </p:nvPr>
        </p:nvSpPr>
        <p:spPr>
          <a:xfrm>
            <a:off x="6172200" y="674370"/>
            <a:ext cx="5863590" cy="6183630"/>
          </a:xfrm>
        </p:spPr>
        <p:txBody>
          <a:bodyPr>
            <a:normAutofit lnSpcReduction="10000"/>
          </a:bodyPr>
          <a:lstStyle/>
          <a:p>
            <a:pPr marR="0" algn="just">
              <a:lnSpc>
                <a:spcPct val="100000"/>
              </a:lnSpc>
              <a:spcBef>
                <a:spcPts val="0"/>
              </a:spcBef>
              <a:spcAft>
                <a:spcPts val="0"/>
              </a:spcAft>
              <a:buFont typeface="Wingdings" panose="05000000000000000000" pitchFamily="2" charset="2"/>
              <a:buChar char="Ø"/>
            </a:pPr>
            <a:r>
              <a:rPr lang="en-US" sz="2400" b="1" dirty="0">
                <a:latin typeface="Times New Roman" panose="02020603050405020304" pitchFamily="18" charset="0"/>
                <a:ea typeface="Calibri" panose="020F0502020204030204" pitchFamily="34" charset="0"/>
                <a:cs typeface="Times New Roman" panose="02020603050405020304" pitchFamily="18" charset="0"/>
              </a:rPr>
              <a:t>Half-moon</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ts val="2500"/>
              </a:lnSpc>
              <a:buNone/>
            </a:pPr>
            <a:r>
              <a:rPr lang="en-US" sz="1800" dirty="0">
                <a:latin typeface="Times New Roman" panose="02020603050405020304" pitchFamily="18" charset="0"/>
                <a:ea typeface="Calibri" panose="020F0502020204030204" pitchFamily="34" charset="0"/>
                <a:cs typeface="Times New Roman" panose="02020603050405020304" pitchFamily="18" charset="0"/>
              </a:rPr>
              <a:t>The bunds of the half-moon were laid in staggered rows with their tips on the contours. </a:t>
            </a: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0000"/>
              </a:lnSpc>
              <a:buNone/>
            </a:pP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0000"/>
              </a:lnSpc>
              <a:buNone/>
            </a:pP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0000"/>
              </a:lnSpc>
              <a:buNone/>
            </a:pP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0000"/>
              </a:lnSpc>
              <a:buNone/>
            </a:pP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00000"/>
              </a:lnSpc>
              <a:buNone/>
            </a:pP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ts val="2600"/>
              </a:lnSpc>
              <a:buNone/>
            </a:pPr>
            <a:endParaRPr lang="en-US" sz="1900" dirty="0" smtClean="0">
              <a:latin typeface="Times New Roman" panose="02020603050405020304" pitchFamily="18" charset="0"/>
              <a:ea typeface="Calibri" panose="020F0502020204030204" pitchFamily="34" charset="0"/>
              <a:cs typeface="Times New Roman" panose="02020603050405020304" pitchFamily="18" charset="0"/>
            </a:endParaRPr>
          </a:p>
          <a:p>
            <a:pPr marL="0" lvl="0" indent="0">
              <a:lnSpc>
                <a:spcPct val="100000"/>
              </a:lnSpc>
              <a:buNone/>
            </a:pPr>
            <a:endParaRPr lang="en-US" sz="18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lnSpc>
                <a:spcPct val="100000"/>
              </a:lnSpc>
              <a:buNone/>
            </a:pPr>
            <a:r>
              <a:rPr lang="en-US" sz="18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Fig</a:t>
            </a:r>
            <a:r>
              <a:rPr lang="en-US"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18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2: </a:t>
            </a:r>
            <a:r>
              <a:rPr lang="en-US"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Layout </a:t>
            </a:r>
            <a:r>
              <a:rPr lang="en-US" sz="18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and picture of half-moon</a:t>
            </a:r>
            <a:endParaRPr lang="en-US" sz="1900" dirty="0" smtClean="0">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ts val="2600"/>
              </a:lnSpc>
              <a:buNone/>
            </a:pPr>
            <a:r>
              <a:rPr lang="en-US" sz="1900" dirty="0" smtClean="0">
                <a:latin typeface="Times New Roman" panose="02020603050405020304" pitchFamily="18" charset="0"/>
                <a:ea typeface="Calibri" panose="020F0502020204030204" pitchFamily="34" charset="0"/>
                <a:cs typeface="Times New Roman" panose="02020603050405020304" pitchFamily="18" charset="0"/>
              </a:rPr>
              <a:t>The </a:t>
            </a:r>
            <a:r>
              <a:rPr lang="en-US" sz="1900" dirty="0">
                <a:latin typeface="Times New Roman" panose="02020603050405020304" pitchFamily="18" charset="0"/>
                <a:ea typeface="Calibri" panose="020F0502020204030204" pitchFamily="34" charset="0"/>
                <a:cs typeface="Times New Roman" panose="02020603050405020304" pitchFamily="18" charset="0"/>
              </a:rPr>
              <a:t>semi-circular bunds had a diameter of 2 m and raised to 20 cm with a gap of 1 m left between two </a:t>
            </a:r>
            <a:r>
              <a:rPr lang="en-US" sz="1900" dirty="0" err="1">
                <a:latin typeface="Times New Roman" panose="02020603050405020304" pitchFamily="18" charset="0"/>
                <a:ea typeface="Calibri" panose="020F0502020204030204" pitchFamily="34" charset="0"/>
                <a:cs typeface="Times New Roman" panose="02020603050405020304" pitchFamily="18" charset="0"/>
              </a:rPr>
              <a:t>neighbouring</a:t>
            </a:r>
            <a:r>
              <a:rPr lang="en-US" sz="1900" dirty="0">
                <a:latin typeface="Times New Roman" panose="02020603050405020304" pitchFamily="18" charset="0"/>
                <a:ea typeface="Calibri" panose="020F0502020204030204" pitchFamily="34" charset="0"/>
                <a:cs typeface="Times New Roman" panose="02020603050405020304" pitchFamily="18" charset="0"/>
              </a:rPr>
              <a:t> structures so that run-off water can flow downslope to the next structure. </a:t>
            </a:r>
            <a:endParaRPr lang="en-US" sz="19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F28FB93-0A08-4E7D-8E63-9EFA29F1E093}" type="slidenum">
              <a:rPr lang="en-US" smtClean="0"/>
              <a:pPr/>
              <a:t>5</a:t>
            </a:fld>
            <a:endParaRPr lang="en-US" dirty="0"/>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0020" y="1786896"/>
            <a:ext cx="4339409" cy="2757194"/>
          </a:xfrm>
          <a:prstGeom prst="rect">
            <a:avLst/>
          </a:prstGeom>
        </p:spPr>
      </p:pic>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72200" y="1786896"/>
            <a:ext cx="4339409" cy="2757194"/>
          </a:xfrm>
          <a:prstGeom prst="rect">
            <a:avLst/>
          </a:prstGeom>
        </p:spPr>
      </p:pic>
    </p:spTree>
    <p:extLst>
      <p:ext uri="{BB962C8B-B14F-4D97-AF65-F5344CB8AC3E}">
        <p14:creationId xmlns:p14="http://schemas.microsoft.com/office/powerpoint/2010/main" val="2654151652"/>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50" y="1"/>
            <a:ext cx="11864340" cy="914399"/>
          </a:xfrm>
        </p:spPr>
        <p:txBody>
          <a:bodyPr>
            <a:normAutofit/>
          </a:bodyPr>
          <a:lstStyle/>
          <a:p>
            <a:r>
              <a:rPr lang="en-US" sz="1800" b="1" dirty="0" smtClean="0">
                <a:solidFill>
                  <a:srgbClr val="FF0000"/>
                </a:solidFill>
                <a:latin typeface="Times New Roman" panose="02020603050405020304" pitchFamily="18" charset="0"/>
                <a:cs typeface="Times New Roman" panose="02020603050405020304" pitchFamily="18" charset="0"/>
              </a:rPr>
              <a:t>				</a:t>
            </a:r>
            <a:r>
              <a:rPr lang="en-US" sz="1800" b="1" dirty="0">
                <a:solidFill>
                  <a:srgbClr val="FF0000"/>
                </a:solidFill>
                <a:latin typeface="Times New Roman" panose="02020603050405020304" pitchFamily="18" charset="0"/>
                <a:cs typeface="Times New Roman" panose="02020603050405020304" pitchFamily="18" charset="0"/>
              </a:rPr>
              <a:t> </a:t>
            </a:r>
            <a:r>
              <a:rPr lang="en-US" sz="2200" b="1" dirty="0" smtClean="0">
                <a:solidFill>
                  <a:srgbClr val="FF0000"/>
                </a:solidFill>
                <a:latin typeface="Times New Roman" panose="02020603050405020304" pitchFamily="18" charset="0"/>
                <a:cs typeface="Times New Roman" panose="02020603050405020304" pitchFamily="18" charset="0"/>
              </a:rPr>
              <a:t>Materials </a:t>
            </a:r>
            <a:r>
              <a:rPr lang="en-US" sz="2200" b="1" dirty="0">
                <a:solidFill>
                  <a:srgbClr val="FF0000"/>
                </a:solidFill>
                <a:latin typeface="Times New Roman" panose="02020603050405020304" pitchFamily="18" charset="0"/>
                <a:cs typeface="Times New Roman" panose="02020603050405020304" pitchFamily="18" charset="0"/>
              </a:rPr>
              <a:t>and Methods </a:t>
            </a:r>
            <a:r>
              <a:rPr lang="en-US" sz="2200" b="1" dirty="0" smtClean="0">
                <a:solidFill>
                  <a:srgbClr val="FF0000"/>
                </a:solidFill>
                <a:latin typeface="Times New Roman" panose="02020603050405020304" pitchFamily="18" charset="0"/>
                <a:cs typeface="Times New Roman" panose="02020603050405020304" pitchFamily="18" charset="0"/>
              </a:rPr>
              <a:t>(3/4)</a:t>
            </a:r>
            <a:r>
              <a:rPr lang="en-US" sz="1800" b="1" dirty="0" smtClean="0">
                <a:solidFill>
                  <a:srgbClr val="FF0000"/>
                </a:solidFill>
                <a:latin typeface="Times New Roman" panose="02020603050405020304" pitchFamily="18" charset="0"/>
                <a:cs typeface="Times New Roman" panose="02020603050405020304" pitchFamily="18" charset="0"/>
              </a:rPr>
              <a:t/>
            </a:r>
            <a:br>
              <a:rPr lang="en-US" sz="1800" b="1" dirty="0" smtClean="0">
                <a:solidFill>
                  <a:srgbClr val="FF0000"/>
                </a:solidFill>
                <a:latin typeface="Times New Roman" panose="02020603050405020304" pitchFamily="18" charset="0"/>
                <a:cs typeface="Times New Roman" panose="02020603050405020304" pitchFamily="18" charset="0"/>
              </a:rPr>
            </a:br>
            <a:r>
              <a:rPr lang="en-US" sz="2400" b="1" dirty="0" smtClean="0">
                <a:solidFill>
                  <a:srgbClr val="FF0000"/>
                </a:solidFill>
                <a:latin typeface="Times New Roman" panose="02020603050405020304" pitchFamily="18" charset="0"/>
                <a:cs typeface="Times New Roman" panose="02020603050405020304" pitchFamily="18" charset="0"/>
              </a:rPr>
              <a:t>Treatments Details</a:t>
            </a:r>
            <a:endParaRPr lang="en-US"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1"/>
          </p:nvPr>
        </p:nvSpPr>
        <p:spPr>
          <a:xfrm>
            <a:off x="171450" y="914400"/>
            <a:ext cx="5848350" cy="5943600"/>
          </a:xfrm>
        </p:spPr>
        <p:txBody>
          <a:bodyPr>
            <a:normAutofit/>
          </a:bodyPr>
          <a:lstStyle/>
          <a:p>
            <a:pPr algn="just">
              <a:lnSpc>
                <a:spcPct val="100000"/>
              </a:lnSpc>
              <a:spcBef>
                <a:spcPts val="0"/>
              </a:spcBef>
              <a:buFont typeface="Wingdings" panose="05000000000000000000" pitchFamily="2" charset="2"/>
              <a:buChar char="Ø"/>
            </a:pPr>
            <a:r>
              <a:rPr lang="en-US" sz="2400" b="1" dirty="0">
                <a:latin typeface="Times New Roman" panose="02020603050405020304" pitchFamily="18" charset="0"/>
                <a:ea typeface="Calibri" panose="020F0502020204030204" pitchFamily="34" charset="0"/>
                <a:cs typeface="Times New Roman" panose="02020603050405020304" pitchFamily="18" charset="0"/>
              </a:rPr>
              <a:t>Contour ridges</a:t>
            </a:r>
            <a:endParaRPr lang="en-US" sz="2000" b="1" dirty="0">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ts val="2600"/>
              </a:lnSpc>
              <a:buNone/>
            </a:pPr>
            <a:r>
              <a:rPr lang="en-US" sz="1800" dirty="0">
                <a:latin typeface="Times New Roman" panose="02020603050405020304" pitchFamily="18" charset="0"/>
                <a:ea typeface="Calibri" panose="020F0502020204030204" pitchFamily="34" charset="0"/>
                <a:cs typeface="Times New Roman" panose="02020603050405020304" pitchFamily="18" charset="0"/>
              </a:rPr>
              <a:t>With the contour ridges, small earth banks parallel to the contour of the slope were constructed at 2 m interval and raised to a height of 20 cm whiles stretching to the ends of the plot. This resulted in a total of five earth banks on each CR plot</a:t>
            </a:r>
            <a:r>
              <a:rPr lang="en-US" sz="1800" dirty="0" smtClean="0">
                <a:latin typeface="Times New Roman" panose="02020603050405020304" pitchFamily="18" charset="0"/>
                <a:ea typeface="Calibri" panose="020F0502020204030204" pitchFamily="34" charset="0"/>
                <a:cs typeface="Times New Roman" panose="02020603050405020304" pitchFamily="18" charset="0"/>
              </a:rPr>
              <a:t>.</a:t>
            </a:r>
          </a:p>
          <a:p>
            <a:pPr marL="0" indent="0" algn="just">
              <a:lnSpc>
                <a:spcPct val="100000"/>
              </a:lnSpc>
              <a:buNone/>
            </a:pPr>
            <a:endParaRPr lang="en-US" sz="1800" dirty="0" smtClean="0">
              <a:latin typeface="Times New Roman" panose="02020603050405020304" pitchFamily="18" charset="0"/>
              <a:cs typeface="Times New Roman" panose="02020603050405020304" pitchFamily="18" charset="0"/>
            </a:endParaRPr>
          </a:p>
          <a:p>
            <a:pPr marL="0" indent="0" algn="just">
              <a:lnSpc>
                <a:spcPct val="100000"/>
              </a:lnSpc>
              <a:buNone/>
            </a:pPr>
            <a:endParaRPr lang="en-US" sz="1800" dirty="0">
              <a:latin typeface="Times New Roman" panose="02020603050405020304" pitchFamily="18" charset="0"/>
              <a:cs typeface="Times New Roman" panose="02020603050405020304" pitchFamily="18" charset="0"/>
            </a:endParaRPr>
          </a:p>
          <a:p>
            <a:pPr marL="0" indent="0" algn="just">
              <a:lnSpc>
                <a:spcPct val="100000"/>
              </a:lnSpc>
              <a:buNone/>
            </a:pPr>
            <a:endParaRPr lang="en-US" sz="1800" dirty="0" smtClean="0">
              <a:latin typeface="Times New Roman" panose="02020603050405020304" pitchFamily="18" charset="0"/>
              <a:cs typeface="Times New Roman" panose="02020603050405020304" pitchFamily="18" charset="0"/>
            </a:endParaRPr>
          </a:p>
          <a:p>
            <a:pPr marL="0" indent="0" algn="just">
              <a:lnSpc>
                <a:spcPct val="100000"/>
              </a:lnSpc>
              <a:buNone/>
            </a:pPr>
            <a:endParaRPr lang="en-US" sz="1800" dirty="0">
              <a:latin typeface="Times New Roman" panose="02020603050405020304" pitchFamily="18" charset="0"/>
              <a:cs typeface="Times New Roman" panose="02020603050405020304" pitchFamily="18" charset="0"/>
            </a:endParaRPr>
          </a:p>
          <a:p>
            <a:pPr marL="0" indent="0" algn="just">
              <a:lnSpc>
                <a:spcPct val="100000"/>
              </a:lnSpc>
              <a:buNone/>
            </a:pPr>
            <a:endParaRPr lang="en-US" sz="1800" dirty="0" smtClean="0">
              <a:latin typeface="Times New Roman" panose="02020603050405020304" pitchFamily="18" charset="0"/>
              <a:cs typeface="Times New Roman" panose="02020603050405020304" pitchFamily="18" charset="0"/>
            </a:endParaRPr>
          </a:p>
          <a:p>
            <a:pPr marL="0" indent="0" algn="just">
              <a:lnSpc>
                <a:spcPct val="100000"/>
              </a:lnSpc>
              <a:buNone/>
            </a:pPr>
            <a:endParaRPr lang="en-US" sz="1800" dirty="0">
              <a:latin typeface="Times New Roman" panose="02020603050405020304" pitchFamily="18" charset="0"/>
              <a:cs typeface="Times New Roman" panose="02020603050405020304" pitchFamily="18" charset="0"/>
            </a:endParaRPr>
          </a:p>
          <a:p>
            <a:pPr marL="0" indent="0" algn="just">
              <a:lnSpc>
                <a:spcPct val="100000"/>
              </a:lnSpc>
              <a:buNone/>
            </a:pPr>
            <a:endParaRPr lang="en-US" sz="1800" dirty="0" smtClean="0">
              <a:latin typeface="Times New Roman" panose="02020603050405020304" pitchFamily="18" charset="0"/>
              <a:cs typeface="Times New Roman" panose="02020603050405020304" pitchFamily="18" charset="0"/>
            </a:endParaRPr>
          </a:p>
          <a:p>
            <a:pPr marL="0" indent="0" algn="just">
              <a:lnSpc>
                <a:spcPct val="100000"/>
              </a:lnSpc>
              <a:buNone/>
            </a:pPr>
            <a:r>
              <a:rPr lang="en-US" sz="1800" b="1" dirty="0" smtClean="0">
                <a:latin typeface="Times New Roman" panose="02020603050405020304" pitchFamily="18" charset="0"/>
                <a:ea typeface="Calibri" panose="020F0502020204030204" pitchFamily="34" charset="0"/>
                <a:cs typeface="Times New Roman" panose="02020603050405020304" pitchFamily="18" charset="0"/>
              </a:rPr>
              <a:t>Fig</a:t>
            </a:r>
            <a:r>
              <a:rPr lang="en-US" sz="1800" b="1" dirty="0">
                <a:latin typeface="Times New Roman" panose="02020603050405020304" pitchFamily="18" charset="0"/>
                <a:ea typeface="Calibri" panose="020F0502020204030204" pitchFamily="34" charset="0"/>
                <a:cs typeface="Times New Roman" panose="02020603050405020304" pitchFamily="18" charset="0"/>
              </a:rPr>
              <a:t>. </a:t>
            </a:r>
            <a:r>
              <a:rPr lang="en-US" sz="1800" b="1" dirty="0" smtClean="0">
                <a:latin typeface="Times New Roman" panose="02020603050405020304" pitchFamily="18" charset="0"/>
                <a:ea typeface="Calibri" panose="020F0502020204030204" pitchFamily="34" charset="0"/>
                <a:cs typeface="Times New Roman" panose="02020603050405020304" pitchFamily="18" charset="0"/>
              </a:rPr>
              <a:t>3: </a:t>
            </a:r>
            <a:r>
              <a:rPr lang="en-US" sz="1800" dirty="0">
                <a:latin typeface="Times New Roman" panose="02020603050405020304" pitchFamily="18" charset="0"/>
                <a:ea typeface="Calibri" panose="020F0502020204030204" pitchFamily="34" charset="0"/>
                <a:cs typeface="Times New Roman" panose="02020603050405020304" pitchFamily="18" charset="0"/>
              </a:rPr>
              <a:t>Layout and picture of contour ridges</a:t>
            </a:r>
          </a:p>
          <a:p>
            <a:pPr marL="0" indent="0" algn="just">
              <a:lnSpc>
                <a:spcPct val="100000"/>
              </a:lnSpc>
              <a:buNone/>
            </a:pPr>
            <a:endParaRPr lang="en-US" sz="1800"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sz="half" idx="2"/>
          </p:nvPr>
        </p:nvSpPr>
        <p:spPr>
          <a:xfrm>
            <a:off x="6172200" y="914400"/>
            <a:ext cx="5863590" cy="5943600"/>
          </a:xfrm>
        </p:spPr>
        <p:txBody>
          <a:bodyPr/>
          <a:lstStyle/>
          <a:p>
            <a:pPr>
              <a:buFont typeface="Wingdings" panose="05000000000000000000" pitchFamily="2" charset="2"/>
              <a:buChar char="Ø"/>
            </a:pPr>
            <a:r>
              <a:rPr lang="en-US" sz="2400" b="1" dirty="0" smtClean="0">
                <a:latin typeface="Times New Roman" panose="02020603050405020304" pitchFamily="18" charset="0"/>
                <a:cs typeface="Times New Roman" panose="02020603050405020304" pitchFamily="18" charset="0"/>
              </a:rPr>
              <a:t>Flat Bed</a:t>
            </a:r>
          </a:p>
          <a:p>
            <a:pPr marL="0" indent="0" algn="just">
              <a:lnSpc>
                <a:spcPct val="150000"/>
              </a:lnSpc>
              <a:buNone/>
            </a:pPr>
            <a:r>
              <a:rPr lang="en-US" sz="1800" dirty="0" smtClean="0">
                <a:latin typeface="Times New Roman" panose="02020603050405020304" pitchFamily="18" charset="0"/>
                <a:cs typeface="Times New Roman" panose="02020603050405020304" pitchFamily="18" charset="0"/>
              </a:rPr>
              <a:t>The flat bed are often not conservational to soil and water and ploughing is often done along the slope or across the contours. The plots for FB were therefore left bare and flat after harrowing was done.</a:t>
            </a:r>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lvl="0" indent="0" algn="just">
              <a:lnSpc>
                <a:spcPct val="100000"/>
              </a:lnSpc>
              <a:buNone/>
            </a:pPr>
            <a:endParaRPr lang="en-US" sz="18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lgn="just">
              <a:lnSpc>
                <a:spcPct val="100000"/>
              </a:lnSpc>
              <a:buNone/>
            </a:pPr>
            <a:r>
              <a:rPr lang="en-US" sz="18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Fig</a:t>
            </a:r>
            <a:r>
              <a:rPr lang="en-US" sz="18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r>
              <a:rPr lang="en-US" sz="18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4: </a:t>
            </a:r>
            <a:r>
              <a:rPr lang="en-US"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P</a:t>
            </a:r>
            <a:r>
              <a:rPr lang="en-US" sz="18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icture </a:t>
            </a:r>
            <a:r>
              <a:rPr lang="en-US"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of </a:t>
            </a:r>
            <a:r>
              <a:rPr lang="en-US" sz="18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flat bed</a:t>
            </a:r>
            <a:endParaRPr lang="en-US" sz="1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dirty="0"/>
          </a:p>
        </p:txBody>
      </p:sp>
      <p:sp>
        <p:nvSpPr>
          <p:cNvPr id="3" name="Slide Number Placeholder 2"/>
          <p:cNvSpPr>
            <a:spLocks noGrp="1"/>
          </p:cNvSpPr>
          <p:nvPr>
            <p:ph type="sldNum" sz="quarter" idx="12"/>
          </p:nvPr>
        </p:nvSpPr>
        <p:spPr/>
        <p:txBody>
          <a:bodyPr/>
          <a:lstStyle/>
          <a:p>
            <a:fld id="{DF28FB93-0A08-4E7D-8E63-9EFA29F1E093}" type="slidenum">
              <a:rPr lang="en-US" smtClean="0"/>
              <a:pPr/>
              <a:t>6</a:t>
            </a:fld>
            <a:endParaRPr lang="en-US" dirty="0"/>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1450" y="3128010"/>
            <a:ext cx="4545693" cy="2888263"/>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56867" y="3155949"/>
            <a:ext cx="3352415" cy="2130073"/>
          </a:xfrm>
          <a:prstGeom prst="rect">
            <a:avLst/>
          </a:prstGeom>
        </p:spPr>
      </p:pic>
    </p:spTree>
    <p:extLst>
      <p:ext uri="{BB962C8B-B14F-4D97-AF65-F5344CB8AC3E}">
        <p14:creationId xmlns:p14="http://schemas.microsoft.com/office/powerpoint/2010/main" val="1562914901"/>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8585" y="0"/>
            <a:ext cx="11430000" cy="668215"/>
          </a:xfrm>
        </p:spPr>
        <p:txBody>
          <a:bodyPr>
            <a:normAutofit/>
          </a:bodyPr>
          <a:lstStyle/>
          <a:p>
            <a:pPr algn="ctr"/>
            <a:r>
              <a:rPr lang="en-US" sz="2800" b="1" dirty="0">
                <a:solidFill>
                  <a:srgbClr val="FF0000"/>
                </a:solidFill>
                <a:latin typeface="Times New Roman" panose="02020603050405020304" pitchFamily="18" charset="0"/>
                <a:cs typeface="Times New Roman" panose="02020603050405020304" pitchFamily="18" charset="0"/>
              </a:rPr>
              <a:t>Materials and Methods </a:t>
            </a:r>
            <a:r>
              <a:rPr lang="en-US" sz="2800" b="1" dirty="0" smtClean="0">
                <a:solidFill>
                  <a:srgbClr val="FF0000"/>
                </a:solidFill>
                <a:latin typeface="Times New Roman" panose="02020603050405020304" pitchFamily="18" charset="0"/>
                <a:cs typeface="Times New Roman" panose="02020603050405020304" pitchFamily="18" charset="0"/>
              </a:rPr>
              <a:t>(4/4)</a:t>
            </a:r>
            <a:endParaRPr lang="en-US" sz="2800"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8590" y="668214"/>
            <a:ext cx="11898630" cy="6189785"/>
          </a:xfrm>
        </p:spPr>
        <p:txBody>
          <a:bodyPr>
            <a:normAutofit/>
          </a:bodyPr>
          <a:lstStyle/>
          <a:p>
            <a:pPr marL="36900" indent="0">
              <a:buNone/>
            </a:pPr>
            <a:r>
              <a:rPr lang="en-US" dirty="0" smtClean="0">
                <a:solidFill>
                  <a:srgbClr val="FF0000"/>
                </a:solidFill>
                <a:latin typeface="Times New Roman" panose="02020603050405020304" pitchFamily="18" charset="0"/>
                <a:cs typeface="Times New Roman" panose="02020603050405020304" pitchFamily="18" charset="0"/>
              </a:rPr>
              <a:t>Data collection and analysis</a:t>
            </a:r>
          </a:p>
          <a:p>
            <a:pPr marL="493713" indent="42863">
              <a:buFont typeface="Wingdings" panose="05000000000000000000" pitchFamily="2" charset="2"/>
              <a:buChar char="Ø"/>
            </a:pPr>
            <a:r>
              <a:rPr lang="en-US" sz="3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Soil moisture content</a:t>
            </a:r>
            <a:endParaRPr lang="en-US" sz="3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36900" indent="0">
              <a:buNone/>
            </a:pPr>
            <a:r>
              <a:rPr lang="en-US" sz="3300" dirty="0">
                <a:latin typeface="Times New Roman" panose="02020603050405020304" pitchFamily="18" charset="0"/>
                <a:ea typeface="Calibri" panose="020F0502020204030204" pitchFamily="34" charset="0"/>
                <a:cs typeface="Times New Roman" panose="02020603050405020304" pitchFamily="18" charset="0"/>
              </a:rPr>
              <a:t>	</a:t>
            </a:r>
            <a:r>
              <a:rPr lang="en-US" dirty="0" smtClean="0">
                <a:latin typeface="Times New Roman" panose="02020603050405020304" pitchFamily="18" charset="0"/>
                <a:ea typeface="Calibri" panose="020F0502020204030204" pitchFamily="34" charset="0"/>
                <a:cs typeface="Times New Roman" panose="02020603050405020304" pitchFamily="18" charset="0"/>
              </a:rPr>
              <a:t>T</a:t>
            </a:r>
            <a:r>
              <a:rPr lang="en-US"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en</a:t>
            </a:r>
            <a:r>
              <a:rPr lang="en-US" dirty="0" smtClean="0">
                <a:latin typeface="Times New Roman" panose="02020603050405020304" pitchFamily="18" charset="0"/>
                <a:ea typeface="Calibri" panose="020F0502020204030204" pitchFamily="34" charset="0"/>
                <a:cs typeface="Times New Roman" panose="02020603050405020304" pitchFamily="18" charset="0"/>
              </a:rPr>
              <a:t> soil moisture readings, </a:t>
            </a:r>
            <a:r>
              <a:rPr lang="en-US" dirty="0" smtClean="0">
                <a:latin typeface="Times New Roman" panose="02020603050405020304" pitchFamily="18" charset="0"/>
                <a:cs typeface="Times New Roman" panose="02020603050405020304" pitchFamily="18" charset="0"/>
              </a:rPr>
              <a:t>taken at three days 				interval with a delta T soil moisture probe</a:t>
            </a:r>
          </a:p>
          <a:p>
            <a:pPr marL="951300" lvl="1" indent="-457200">
              <a:buFont typeface="Wingdings" panose="05000000000000000000" pitchFamily="2" charset="2"/>
              <a:buChar char="Ø"/>
            </a:pPr>
            <a:endParaRPr lang="en-US" sz="2800" dirty="0" smtClean="0">
              <a:solidFill>
                <a:schemeClr val="tx1"/>
              </a:solidFill>
              <a:latin typeface="Times New Roman" panose="02020603050405020304" pitchFamily="18" charset="0"/>
              <a:cs typeface="Times New Roman" panose="02020603050405020304" pitchFamily="18" charset="0"/>
            </a:endParaRPr>
          </a:p>
          <a:p>
            <a:pPr marL="951300" lvl="1" indent="-457200">
              <a:buFont typeface="Wingdings" panose="05000000000000000000" pitchFamily="2" charset="2"/>
              <a:buChar char="Ø"/>
            </a:pPr>
            <a:r>
              <a:rPr lang="en-US" sz="2800" dirty="0" smtClean="0">
                <a:solidFill>
                  <a:schemeClr val="tx1"/>
                </a:solidFill>
                <a:latin typeface="Times New Roman" panose="02020603050405020304" pitchFamily="18" charset="0"/>
                <a:cs typeface="Times New Roman" panose="02020603050405020304" pitchFamily="18" charset="0"/>
              </a:rPr>
              <a:t>Grain yield</a:t>
            </a:r>
          </a:p>
          <a:p>
            <a:pPr marL="494100" lvl="1" indent="0">
              <a:buNone/>
            </a:pPr>
            <a:r>
              <a:rPr lang="en-US" dirty="0" smtClean="0">
                <a:latin typeface="Times New Roman" panose="02020603050405020304" pitchFamily="18" charset="0"/>
                <a:ea typeface="Calibri" panose="020F0502020204030204" pitchFamily="34" charset="0"/>
                <a:cs typeface="Times New Roman" panose="02020603050405020304" pitchFamily="18" charset="0"/>
              </a:rPr>
              <a:t>	Grain </a:t>
            </a:r>
            <a:r>
              <a:rPr lang="en-US" dirty="0">
                <a:latin typeface="Times New Roman" panose="02020603050405020304" pitchFamily="18" charset="0"/>
                <a:ea typeface="Calibri" panose="020F0502020204030204" pitchFamily="34" charset="0"/>
                <a:cs typeface="Times New Roman" panose="02020603050405020304" pitchFamily="18" charset="0"/>
              </a:rPr>
              <a:t>yield taken from the two middle rows of each </a:t>
            </a:r>
            <a:r>
              <a:rPr lang="en-US" dirty="0" smtClean="0">
                <a:latin typeface="Times New Roman" panose="02020603050405020304" pitchFamily="18" charset="0"/>
                <a:ea typeface="Calibri" panose="020F0502020204030204" pitchFamily="34" charset="0"/>
                <a:cs typeface="Times New Roman" panose="02020603050405020304" pitchFamily="18" charset="0"/>
              </a:rPr>
              <a:t>plot</a:t>
            </a: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marL="36900" indent="0">
              <a:buNone/>
            </a:pPr>
            <a:endParaRPr lang="en-US" dirty="0"/>
          </a:p>
        </p:txBody>
      </p:sp>
      <p:sp>
        <p:nvSpPr>
          <p:cNvPr id="4" name="Slide Number Placeholder 3"/>
          <p:cNvSpPr>
            <a:spLocks noGrp="1"/>
          </p:cNvSpPr>
          <p:nvPr>
            <p:ph type="sldNum" sz="quarter" idx="12"/>
          </p:nvPr>
        </p:nvSpPr>
        <p:spPr/>
        <p:txBody>
          <a:bodyPr/>
          <a:lstStyle/>
          <a:p>
            <a:fld id="{DF28FB93-0A08-4E7D-8E63-9EFA29F1E093}" type="slidenum">
              <a:rPr lang="en-US" smtClean="0"/>
              <a:pPr/>
              <a:t>7</a:t>
            </a:fld>
            <a:endParaRPr lang="en-US" dirty="0"/>
          </a:p>
        </p:txBody>
      </p:sp>
    </p:spTree>
    <p:extLst>
      <p:ext uri="{BB962C8B-B14F-4D97-AF65-F5344CB8AC3E}">
        <p14:creationId xmlns:p14="http://schemas.microsoft.com/office/powerpoint/2010/main" val="3047517729"/>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759" y="0"/>
            <a:ext cx="11887200" cy="1362074"/>
          </a:xfrm>
        </p:spPr>
        <p:txBody>
          <a:bodyPr>
            <a:normAutofit/>
          </a:bodyPr>
          <a:lstStyle/>
          <a:p>
            <a:pPr algn="ctr"/>
            <a:r>
              <a:rPr lang="en-US" sz="3600" b="1" dirty="0" smtClean="0">
                <a:solidFill>
                  <a:srgbClr val="FF0000"/>
                </a:solidFill>
                <a:latin typeface="Times New Roman" panose="02020603050405020304" pitchFamily="18" charset="0"/>
                <a:cs typeface="Times New Roman" panose="02020603050405020304" pitchFamily="18" charset="0"/>
              </a:rPr>
              <a:t>Results and discussion (1/3)</a:t>
            </a:r>
            <a:endParaRPr lang="en-US" sz="3600"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a:xfrm>
            <a:off x="160020" y="1727200"/>
            <a:ext cx="5715000" cy="4629150"/>
          </a:xfrm>
        </p:spPr>
        <p:txBody>
          <a:bodyPr>
            <a:normAutofit fontScale="62500" lnSpcReduction="20000"/>
          </a:bodyPr>
          <a:lstStyle/>
          <a:p>
            <a:pPr marL="36900" indent="0">
              <a:spcBef>
                <a:spcPts val="0"/>
              </a:spcBef>
              <a:buNone/>
            </a:pPr>
            <a:endParaRPr lang="en-US" b="1" dirty="0" smtClean="0">
              <a:solidFill>
                <a:srgbClr val="FF0000"/>
              </a:solidFill>
              <a:latin typeface="Times New Roman" panose="02020603050405020304" pitchFamily="18" charset="0"/>
              <a:cs typeface="Times New Roman" panose="02020603050405020304" pitchFamily="18" charset="0"/>
            </a:endParaRPr>
          </a:p>
          <a:p>
            <a:pPr marL="36900" indent="0">
              <a:spcBef>
                <a:spcPts val="0"/>
              </a:spcBef>
              <a:buNone/>
            </a:pPr>
            <a:endParaRPr lang="en-US" b="1" dirty="0" smtClean="0">
              <a:solidFill>
                <a:srgbClr val="FF0000"/>
              </a:solidFill>
              <a:latin typeface="Times New Roman" panose="02020603050405020304" pitchFamily="18" charset="0"/>
              <a:cs typeface="Times New Roman" panose="02020603050405020304" pitchFamily="18" charset="0"/>
            </a:endParaRPr>
          </a:p>
          <a:p>
            <a:pPr marL="36900" indent="0">
              <a:spcBef>
                <a:spcPts val="0"/>
              </a:spcBef>
              <a:buNone/>
            </a:pPr>
            <a:endParaRPr lang="en-US" b="1" dirty="0">
              <a:solidFill>
                <a:srgbClr val="FF0000"/>
              </a:solidFill>
              <a:latin typeface="Times New Roman" panose="02020603050405020304" pitchFamily="18" charset="0"/>
              <a:cs typeface="Times New Roman" panose="02020603050405020304" pitchFamily="18" charset="0"/>
            </a:endParaRPr>
          </a:p>
          <a:p>
            <a:pPr marL="36900" indent="0">
              <a:spcBef>
                <a:spcPts val="0"/>
              </a:spcBef>
              <a:buNone/>
            </a:pPr>
            <a:endParaRPr lang="en-US" b="1" dirty="0">
              <a:solidFill>
                <a:srgbClr val="FF0000"/>
              </a:solidFill>
              <a:latin typeface="Times New Roman" panose="02020603050405020304" pitchFamily="18" charset="0"/>
              <a:cs typeface="Times New Roman" panose="02020603050405020304" pitchFamily="18" charset="0"/>
            </a:endParaRPr>
          </a:p>
          <a:p>
            <a:pPr marL="36900" indent="0">
              <a:spcBef>
                <a:spcPts val="0"/>
              </a:spcBef>
              <a:buNone/>
            </a:pPr>
            <a:endParaRPr lang="en-US" b="1" dirty="0" smtClean="0">
              <a:solidFill>
                <a:srgbClr val="FF0000"/>
              </a:solidFill>
              <a:latin typeface="Times New Roman" panose="02020603050405020304" pitchFamily="18" charset="0"/>
              <a:cs typeface="Times New Roman" panose="02020603050405020304" pitchFamily="18" charset="0"/>
            </a:endParaRPr>
          </a:p>
          <a:p>
            <a:pPr marL="36900" indent="0">
              <a:spcBef>
                <a:spcPts val="0"/>
              </a:spcBef>
              <a:buNone/>
            </a:pPr>
            <a:endParaRPr lang="en-US" b="1" dirty="0" smtClean="0">
              <a:solidFill>
                <a:srgbClr val="FF0000"/>
              </a:solidFill>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smtClean="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smtClean="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smtClean="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smtClean="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smtClean="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smtClean="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smtClean="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smtClean="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smtClean="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smtClean="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spcBef>
                <a:spcPts val="0"/>
              </a:spcBef>
              <a:buClr>
                <a:srgbClr val="DADADA"/>
              </a:buClr>
              <a:buNone/>
            </a:pPr>
            <a:endParaRPr lang="en-US" sz="1800" dirty="0" smtClean="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lnSpc>
                <a:spcPct val="120000"/>
              </a:lnSpc>
              <a:spcBef>
                <a:spcPts val="0"/>
              </a:spcBef>
              <a:buClr>
                <a:srgbClr val="DADADA"/>
              </a:buClr>
              <a:buNone/>
            </a:pPr>
            <a:endParaRPr lang="en-US" sz="2200" dirty="0" smtClean="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lnSpc>
                <a:spcPct val="120000"/>
              </a:lnSpc>
              <a:spcBef>
                <a:spcPts val="0"/>
              </a:spcBef>
              <a:buClr>
                <a:srgbClr val="DADADA"/>
              </a:buClr>
              <a:buNone/>
            </a:pPr>
            <a:endParaRPr lang="en-US" sz="2600" b="1" dirty="0" smtClean="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lvl="0" indent="0">
              <a:lnSpc>
                <a:spcPct val="120000"/>
              </a:lnSpc>
              <a:spcBef>
                <a:spcPts val="0"/>
              </a:spcBef>
              <a:buClr>
                <a:srgbClr val="DADADA"/>
              </a:buClr>
              <a:buNone/>
            </a:pPr>
            <a:r>
              <a:rPr lang="en-US" sz="2600" b="1" dirty="0" smtClean="0">
                <a:ln>
                  <a:solidFill>
                    <a:prstClr val="black">
                      <a:lumMod val="75000"/>
                      <a:lumOff val="25000"/>
                      <a:alpha val="10000"/>
                    </a:prstClr>
                  </a:solidFill>
                </a:ln>
                <a:latin typeface="Times New Roman"/>
                <a:cs typeface="Times New Roman"/>
              </a:rPr>
              <a:t>Fig. 5: </a:t>
            </a:r>
            <a:r>
              <a:rPr lang="en-US" sz="2600" dirty="0">
                <a:latin typeface="Times New Roman"/>
                <a:cs typeface="Times New Roman"/>
              </a:rPr>
              <a:t>Effect soil and water conservation measures on soil </a:t>
            </a:r>
            <a:r>
              <a:rPr lang="en-US" sz="2600" dirty="0" smtClean="0">
                <a:latin typeface="Times New Roman"/>
                <a:cs typeface="Times New Roman"/>
              </a:rPr>
              <a:t>moisture </a:t>
            </a:r>
            <a:r>
              <a:rPr lang="en-US" sz="2600" dirty="0">
                <a:latin typeface="Times New Roman"/>
                <a:cs typeface="Times New Roman"/>
              </a:rPr>
              <a:t>for maize trial</a:t>
            </a:r>
            <a:r>
              <a:rPr lang="en-US" sz="1800" dirty="0" smtClean="0">
                <a:ln>
                  <a:solidFill>
                    <a:prstClr val="black">
                      <a:lumMod val="75000"/>
                      <a:lumOff val="25000"/>
                      <a:alpha val="10000"/>
                    </a:prstClr>
                  </a:solidFill>
                </a:ln>
                <a:latin typeface="Times New Roman" panose="02020603050405020304" pitchFamily="18" charset="0"/>
                <a:cs typeface="Times New Roman" panose="02020603050405020304" pitchFamily="18" charset="0"/>
              </a:rPr>
              <a:t>	</a:t>
            </a:r>
            <a:r>
              <a:rPr lang="en-US" sz="1800" dirty="0" smtClean="0">
                <a:ln>
                  <a:solidFill>
                    <a:prstClr val="black">
                      <a:lumMod val="75000"/>
                      <a:lumOff val="25000"/>
                      <a:alpha val="10000"/>
                    </a:prstClr>
                  </a:solidFill>
                </a:ln>
              </a:rPr>
              <a:t>	</a:t>
            </a:r>
            <a:endParaRPr lang="en-US" sz="1800" dirty="0">
              <a:ln>
                <a:solidFill>
                  <a:prstClr val="black">
                    <a:lumMod val="75000"/>
                    <a:lumOff val="25000"/>
                    <a:alpha val="10000"/>
                  </a:prstClr>
                </a:solidFill>
              </a:ln>
              <a:latin typeface="Times New Roman" panose="02020603050405020304" pitchFamily="18" charset="0"/>
              <a:cs typeface="Times New Roman" panose="02020603050405020304" pitchFamily="18" charset="0"/>
            </a:endParaRPr>
          </a:p>
          <a:p>
            <a:pPr marL="36900" indent="0">
              <a:buNone/>
            </a:pPr>
            <a:endParaRPr lang="en-US" b="1" dirty="0" smtClean="0">
              <a:solidFill>
                <a:srgbClr val="FF0000"/>
              </a:solidFill>
            </a:endParaRPr>
          </a:p>
          <a:p>
            <a:pPr marL="36900" indent="0">
              <a:buNone/>
            </a:pPr>
            <a:endParaRPr lang="en-US" b="1" dirty="0" smtClean="0">
              <a:solidFill>
                <a:schemeClr val="tx1"/>
              </a:solidFill>
            </a:endParaRPr>
          </a:p>
          <a:p>
            <a:pPr marL="36900" indent="0">
              <a:buNone/>
            </a:pPr>
            <a:endParaRPr lang="en-US" b="1" dirty="0">
              <a:solidFill>
                <a:schemeClr val="tx1"/>
              </a:solidFill>
            </a:endParaRPr>
          </a:p>
          <a:p>
            <a:pPr marL="36900" indent="0">
              <a:buNone/>
            </a:pPr>
            <a:endParaRPr lang="en-US" b="1" dirty="0" smtClean="0">
              <a:solidFill>
                <a:schemeClr val="tx1"/>
              </a:solidFill>
            </a:endParaRPr>
          </a:p>
          <a:p>
            <a:pPr marL="36900" indent="0">
              <a:buNone/>
            </a:pPr>
            <a:endParaRPr lang="en-US" b="1" dirty="0">
              <a:solidFill>
                <a:schemeClr val="tx1"/>
              </a:solidFill>
            </a:endParaRPr>
          </a:p>
          <a:p>
            <a:pPr marL="36900" indent="0">
              <a:buNone/>
            </a:pPr>
            <a:endParaRPr lang="en-US" b="1" dirty="0" smtClean="0">
              <a:solidFill>
                <a:schemeClr val="tx1"/>
              </a:solidFill>
            </a:endParaRPr>
          </a:p>
          <a:p>
            <a:pPr marL="36900" indent="0">
              <a:buNone/>
            </a:pPr>
            <a:endParaRPr lang="en-US" b="1" dirty="0">
              <a:solidFill>
                <a:schemeClr val="tx1"/>
              </a:solidFill>
            </a:endParaRPr>
          </a:p>
        </p:txBody>
      </p:sp>
      <p:sp>
        <p:nvSpPr>
          <p:cNvPr id="4" name="Content Placeholder 3"/>
          <p:cNvSpPr>
            <a:spLocks noGrp="1"/>
          </p:cNvSpPr>
          <p:nvPr>
            <p:ph sz="half" idx="2"/>
          </p:nvPr>
        </p:nvSpPr>
        <p:spPr>
          <a:xfrm>
            <a:off x="6332220" y="1727200"/>
            <a:ext cx="5715000" cy="4629150"/>
          </a:xfrm>
        </p:spPr>
        <p:txBody>
          <a:bodyPr>
            <a:normAutofit fontScale="62500" lnSpcReduction="2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a:p>
          <a:p>
            <a:pPr marL="0" indent="0">
              <a:lnSpc>
                <a:spcPct val="120000"/>
              </a:lnSpc>
              <a:spcBef>
                <a:spcPts val="0"/>
              </a:spcBef>
              <a:buNone/>
            </a:pP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100" b="1" dirty="0" smtClean="0">
              <a:latin typeface="Times New Roman" panose="02020603050405020304" pitchFamily="18" charset="0"/>
              <a:cs typeface="Times New Roman" panose="02020603050405020304" pitchFamily="18" charset="0"/>
            </a:endParaRPr>
          </a:p>
          <a:p>
            <a:pPr marL="0" indent="0">
              <a:buNone/>
            </a:pPr>
            <a:r>
              <a:rPr lang="en-US" sz="2600" b="1" dirty="0" smtClean="0">
                <a:latin typeface="Times New Roman"/>
                <a:cs typeface="Times New Roman"/>
              </a:rPr>
              <a:t>Fig. 6: </a:t>
            </a:r>
            <a:r>
              <a:rPr lang="en-US" sz="2600" dirty="0">
                <a:latin typeface="Times New Roman"/>
                <a:cs typeface="Times New Roman"/>
              </a:rPr>
              <a:t>Effect of soil and water conservation measures on soil moisture for cowpea </a:t>
            </a:r>
            <a:r>
              <a:rPr lang="en-US" sz="2600" dirty="0" smtClean="0">
                <a:latin typeface="Times New Roman"/>
                <a:cs typeface="Times New Roman"/>
              </a:rPr>
              <a:t>trial</a:t>
            </a:r>
          </a:p>
          <a:p>
            <a:pPr marL="0" indent="0">
              <a:buNone/>
            </a:pPr>
            <a:endParaRPr lang="en-US" sz="2600" dirty="0"/>
          </a:p>
          <a:p>
            <a:pPr marL="0" indent="0">
              <a:buNone/>
            </a:pPr>
            <a:endParaRPr lang="en-US" dirty="0" smtClean="0"/>
          </a:p>
          <a:p>
            <a:pPr marL="0" indent="0">
              <a:buNone/>
            </a:pPr>
            <a:endParaRPr lang="en-US" dirty="0"/>
          </a:p>
          <a:p>
            <a:pPr marL="0" indent="0">
              <a:buNone/>
            </a:pPr>
            <a:endParaRPr lang="en-US" dirty="0"/>
          </a:p>
        </p:txBody>
      </p:sp>
      <p:sp>
        <p:nvSpPr>
          <p:cNvPr id="7" name="Slide Number Placeholder 6"/>
          <p:cNvSpPr>
            <a:spLocks noGrp="1"/>
          </p:cNvSpPr>
          <p:nvPr>
            <p:ph type="sldNum" sz="quarter" idx="12"/>
          </p:nvPr>
        </p:nvSpPr>
        <p:spPr/>
        <p:txBody>
          <a:bodyPr/>
          <a:lstStyle/>
          <a:p>
            <a:fld id="{DF28FB93-0A08-4E7D-8E63-9EFA29F1E093}" type="slidenum">
              <a:rPr lang="en-US" smtClean="0"/>
              <a:pPr/>
              <a:t>8</a:t>
            </a:fld>
            <a:endParaRPr lang="en-US" dirty="0"/>
          </a:p>
        </p:txBody>
      </p:sp>
      <p:graphicFrame>
        <p:nvGraphicFramePr>
          <p:cNvPr id="8" name="Chart 7"/>
          <p:cNvGraphicFramePr/>
          <p:nvPr>
            <p:extLst>
              <p:ext uri="{D42A27DB-BD31-4B8C-83A1-F6EECF244321}">
                <p14:modId xmlns:p14="http://schemas.microsoft.com/office/powerpoint/2010/main" val="432458527"/>
              </p:ext>
            </p:extLst>
          </p:nvPr>
        </p:nvGraphicFramePr>
        <p:xfrm>
          <a:off x="160020" y="1709056"/>
          <a:ext cx="5715000" cy="364671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p:nvPr>
            <p:extLst>
              <p:ext uri="{D42A27DB-BD31-4B8C-83A1-F6EECF244321}">
                <p14:modId xmlns:p14="http://schemas.microsoft.com/office/powerpoint/2010/main" val="746589763"/>
              </p:ext>
            </p:extLst>
          </p:nvPr>
        </p:nvGraphicFramePr>
        <p:xfrm>
          <a:off x="6332220" y="1752599"/>
          <a:ext cx="5715000" cy="358865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82153027"/>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243417" y="179918"/>
            <a:ext cx="11736915" cy="873072"/>
          </a:xfrm>
        </p:spPr>
        <p:txBody>
          <a:bodyPr>
            <a:normAutofit/>
          </a:bodyPr>
          <a:lstStyle/>
          <a:p>
            <a:pPr algn="ctr"/>
            <a:r>
              <a:rPr lang="en-US" sz="2800" b="1" dirty="0" smtClean="0">
                <a:solidFill>
                  <a:srgbClr val="FF0000"/>
                </a:solidFill>
                <a:latin typeface="Times New Roman"/>
                <a:cs typeface="Times New Roman"/>
              </a:rPr>
              <a:t>Results and discussion (2/3)</a:t>
            </a:r>
            <a:endParaRPr lang="en-US" sz="2800" b="1" dirty="0">
              <a:solidFill>
                <a:srgbClr val="FF0000"/>
              </a:solidFill>
              <a:latin typeface="Times New Roman"/>
              <a:cs typeface="Times New Roman"/>
            </a:endParaRPr>
          </a:p>
        </p:txBody>
      </p:sp>
      <p:sp>
        <p:nvSpPr>
          <p:cNvPr id="3" name="Content Placeholder 2"/>
          <p:cNvSpPr>
            <a:spLocks noGrp="1"/>
          </p:cNvSpPr>
          <p:nvPr>
            <p:ph sz="half" idx="1"/>
          </p:nvPr>
        </p:nvSpPr>
        <p:spPr>
          <a:xfrm>
            <a:off x="211667" y="1825625"/>
            <a:ext cx="5808133" cy="4926542"/>
          </a:xfrm>
        </p:spPr>
        <p:txBody>
          <a:bodyPr>
            <a:normAutofit/>
          </a:bodyPr>
          <a:lstStyle/>
          <a:p>
            <a:pPr marL="0" marR="0" indent="0" algn="just">
              <a:lnSpc>
                <a:spcPct val="100000"/>
              </a:lnSpc>
              <a:spcBef>
                <a:spcPts val="0"/>
              </a:spcBef>
              <a:spcAft>
                <a:spcPts val="0"/>
              </a:spcAft>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endParaRPr lang="en-US" sz="18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marR="0" indent="0" algn="just">
              <a:lnSpc>
                <a:spcPct val="100000"/>
              </a:lnSpc>
              <a:spcBef>
                <a:spcPts val="0"/>
              </a:spcBef>
              <a:spcAft>
                <a:spcPts val="0"/>
              </a:spcAft>
              <a:buNone/>
            </a:pPr>
            <a:r>
              <a:rPr lang="en-US" sz="1600" b="1" dirty="0" smtClean="0">
                <a:ln>
                  <a:solidFill>
                    <a:prstClr val="black">
                      <a:lumMod val="75000"/>
                      <a:lumOff val="25000"/>
                      <a:alpha val="10000"/>
                    </a:prstClr>
                  </a:solidFill>
                </a:ln>
                <a:solidFill>
                  <a:prstClr val="black"/>
                </a:solidFill>
                <a:latin typeface="Times New Roman"/>
                <a:cs typeface="Times New Roman"/>
              </a:rPr>
              <a:t>Fig. </a:t>
            </a:r>
            <a:r>
              <a:rPr lang="en-US" sz="1600" b="1" dirty="0">
                <a:ln>
                  <a:solidFill>
                    <a:prstClr val="black">
                      <a:lumMod val="75000"/>
                      <a:lumOff val="25000"/>
                      <a:alpha val="10000"/>
                    </a:prstClr>
                  </a:solidFill>
                </a:ln>
                <a:solidFill>
                  <a:prstClr val="black"/>
                </a:solidFill>
                <a:latin typeface="Times New Roman"/>
                <a:cs typeface="Times New Roman"/>
              </a:rPr>
              <a:t>7</a:t>
            </a:r>
            <a:r>
              <a:rPr lang="en-US" sz="1600" b="1" dirty="0" smtClean="0">
                <a:latin typeface="Times New Roman"/>
                <a:ea typeface="Calibri" panose="020F0502020204030204" pitchFamily="34" charset="0"/>
                <a:cs typeface="Times New Roman"/>
              </a:rPr>
              <a:t>: </a:t>
            </a:r>
            <a:r>
              <a:rPr lang="en-US" sz="1600" dirty="0">
                <a:latin typeface="Times New Roman"/>
                <a:cs typeface="Times New Roman"/>
              </a:rPr>
              <a:t>Effect soil and water conservation measures on soil moisture for </a:t>
            </a:r>
            <a:r>
              <a:rPr lang="en-US" sz="1600" dirty="0" smtClean="0">
                <a:latin typeface="Times New Roman"/>
                <a:cs typeface="Times New Roman"/>
              </a:rPr>
              <a:t>soybean </a:t>
            </a:r>
            <a:r>
              <a:rPr lang="en-US" sz="1600" dirty="0">
                <a:latin typeface="Times New Roman"/>
                <a:cs typeface="Times New Roman"/>
              </a:rPr>
              <a:t>trial</a:t>
            </a:r>
            <a:endParaRPr lang="en-US" sz="1600" dirty="0">
              <a:effectLst/>
              <a:latin typeface="Times New Roman"/>
              <a:ea typeface="Calibri" panose="020F0502020204030204" pitchFamily="34" charset="0"/>
              <a:cs typeface="Times New Roman"/>
            </a:endParaRPr>
          </a:p>
          <a:p>
            <a:pPr marL="0" marR="0" indent="0" algn="just">
              <a:lnSpc>
                <a:spcPct val="100000"/>
              </a:lnSpc>
              <a:spcBef>
                <a:spcPts val="0"/>
              </a:spcBef>
              <a:spcAft>
                <a:spcPts val="0"/>
              </a:spcAft>
              <a:buNone/>
            </a:pP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smtClean="0">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00000"/>
              </a:lnSpc>
              <a:spcBef>
                <a:spcPts val="0"/>
              </a:spcBef>
              <a:spcAft>
                <a:spcPts val="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DF28FB93-0A08-4E7D-8E63-9EFA29F1E093}" type="slidenum">
              <a:rPr lang="en-US" smtClean="0"/>
              <a:pPr/>
              <a:t>9</a:t>
            </a:fld>
            <a:endParaRPr lang="en-US" dirty="0"/>
          </a:p>
        </p:txBody>
      </p:sp>
      <p:graphicFrame>
        <p:nvGraphicFramePr>
          <p:cNvPr id="8" name="Chart 7"/>
          <p:cNvGraphicFramePr/>
          <p:nvPr>
            <p:extLst>
              <p:ext uri="{D42A27DB-BD31-4B8C-83A1-F6EECF244321}">
                <p14:modId xmlns:p14="http://schemas.microsoft.com/office/powerpoint/2010/main" val="1844937352"/>
              </p:ext>
            </p:extLst>
          </p:nvPr>
        </p:nvGraphicFramePr>
        <p:xfrm>
          <a:off x="243415" y="2159000"/>
          <a:ext cx="5661279" cy="3397251"/>
        </p:xfrm>
        <a:graphic>
          <a:graphicData uri="http://schemas.openxmlformats.org/drawingml/2006/chart">
            <c:chart xmlns:c="http://schemas.openxmlformats.org/drawingml/2006/chart" xmlns:r="http://schemas.openxmlformats.org/officeDocument/2006/relationships" r:id="rId2"/>
          </a:graphicData>
        </a:graphic>
      </p:graphicFrame>
      <p:sp>
        <p:nvSpPr>
          <p:cNvPr id="14" name="Content Placeholder 13"/>
          <p:cNvSpPr>
            <a:spLocks noGrp="1"/>
          </p:cNvSpPr>
          <p:nvPr>
            <p:ph sz="half" idx="2"/>
          </p:nvPr>
        </p:nvSpPr>
        <p:spPr>
          <a:xfrm>
            <a:off x="6172199" y="1825625"/>
            <a:ext cx="5903383" cy="4947708"/>
          </a:xfrm>
        </p:spPr>
        <p:txBody>
          <a:bodyPr>
            <a:normAutofit/>
          </a:bodyPr>
          <a:lstStyle/>
          <a:p>
            <a:endParaRPr lang="en-US" dirty="0" smtClean="0"/>
          </a:p>
          <a:p>
            <a:pPr marL="0" indent="0">
              <a:buNone/>
            </a:pPr>
            <a:endParaRPr lang="en-US" dirty="0" smtClean="0"/>
          </a:p>
          <a:p>
            <a:endParaRPr lang="en-US" dirty="0"/>
          </a:p>
          <a:p>
            <a:endParaRPr lang="en-US" dirty="0" smtClean="0"/>
          </a:p>
          <a:p>
            <a:endParaRPr lang="en-US" dirty="0"/>
          </a:p>
          <a:p>
            <a:endParaRPr lang="en-US" dirty="0" smtClean="0"/>
          </a:p>
          <a:p>
            <a:endParaRPr lang="en-US" dirty="0"/>
          </a:p>
          <a:p>
            <a:pPr marL="0" indent="0">
              <a:buNone/>
            </a:pPr>
            <a:endParaRPr lang="en-US" sz="20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r>
              <a:rPr lang="en-US" sz="16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rPr>
              <a:t>Fig</a:t>
            </a:r>
            <a:r>
              <a:rPr lang="en-US" sz="1600" b="1" dirty="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rPr>
              <a:t>. </a:t>
            </a:r>
            <a:r>
              <a:rPr lang="en-US" sz="1600" b="1" dirty="0" smtClean="0">
                <a:ln>
                  <a:solidFill>
                    <a:prstClr val="black">
                      <a:lumMod val="75000"/>
                      <a:lumOff val="25000"/>
                      <a:alpha val="10000"/>
                    </a:prstClr>
                  </a:solidFill>
                </a:ln>
                <a:solidFill>
                  <a:prstClr val="black"/>
                </a:solidFill>
                <a:latin typeface="Times New Roman" panose="02020603050405020304" pitchFamily="18" charset="0"/>
                <a:cs typeface="Times New Roman" panose="02020603050405020304" pitchFamily="18" charset="0"/>
              </a:rPr>
              <a:t>8</a:t>
            </a:r>
            <a:r>
              <a:rPr lang="en-US" sz="1600" b="1"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16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Effect of soil and water conservation measures on maize yield in on-station and on-farm trial</a:t>
            </a:r>
          </a:p>
          <a:p>
            <a:pPr marL="0" indent="0">
              <a:buNone/>
            </a:pPr>
            <a:endParaRPr lang="en-US" dirty="0"/>
          </a:p>
        </p:txBody>
      </p:sp>
      <p:graphicFrame>
        <p:nvGraphicFramePr>
          <p:cNvPr id="16" name="Chart 15"/>
          <p:cNvGraphicFramePr/>
          <p:nvPr>
            <p:extLst>
              <p:ext uri="{D42A27DB-BD31-4B8C-83A1-F6EECF244321}">
                <p14:modId xmlns:p14="http://schemas.microsoft.com/office/powerpoint/2010/main" val="202772134"/>
              </p:ext>
            </p:extLst>
          </p:nvPr>
        </p:nvGraphicFramePr>
        <p:xfrm>
          <a:off x="6132633" y="2138545"/>
          <a:ext cx="5807006" cy="336622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0126334"/>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4713</TotalTime>
  <Words>792</Words>
  <Application>Microsoft Office PowerPoint</Application>
  <PresentationFormat>Custom</PresentationFormat>
  <Paragraphs>258</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Soil and Water Management Techniques to Improve Soil Moisture for Maize, Cowpea and Soybean Production in Northern Ghana</vt:lpstr>
      <vt:lpstr>Introduction </vt:lpstr>
      <vt:lpstr>Objectives</vt:lpstr>
      <vt:lpstr>Materials and Methods (1/4)</vt:lpstr>
      <vt:lpstr>                                                Materials and Methods (2/4)  Treatments Details </vt:lpstr>
      <vt:lpstr>     Materials and Methods (3/4) Treatments Details</vt:lpstr>
      <vt:lpstr>Materials and Methods (4/4)</vt:lpstr>
      <vt:lpstr>Results and discussion (1/3)</vt:lpstr>
      <vt:lpstr>Results and discussion (2/3)</vt:lpstr>
      <vt:lpstr>PowerPoint Presentation</vt:lpstr>
      <vt:lpstr>Conclusions</vt:lpstr>
      <vt:lpstr>Recommendations</vt:lpstr>
      <vt:lpstr>END 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IITA</dc:creator>
  <cp:lastModifiedBy>Odhong, Jonathan (IITA)</cp:lastModifiedBy>
  <cp:revision>153</cp:revision>
  <dcterms:created xsi:type="dcterms:W3CDTF">2015-09-30T21:14:35Z</dcterms:created>
  <dcterms:modified xsi:type="dcterms:W3CDTF">2016-12-14T07:56:00Z</dcterms:modified>
</cp:coreProperties>
</file>